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62"/>
  </p:notesMasterIdLst>
  <p:handoutMasterIdLst>
    <p:handoutMasterId r:id="rId63"/>
  </p:handoutMasterIdLst>
  <p:sldIdLst>
    <p:sldId id="257" r:id="rId2"/>
    <p:sldId id="258" r:id="rId3"/>
    <p:sldId id="259" r:id="rId4"/>
    <p:sldId id="266" r:id="rId5"/>
    <p:sldId id="261" r:id="rId6"/>
    <p:sldId id="260" r:id="rId7"/>
    <p:sldId id="262" r:id="rId8"/>
    <p:sldId id="267" r:id="rId9"/>
    <p:sldId id="263" r:id="rId10"/>
    <p:sldId id="264"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88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GB"/>
          </a:p>
        </p:txBody>
      </p:sp>
      <p:sp>
        <p:nvSpPr>
          <p:cNvPr id="174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GB"/>
          </a:p>
        </p:txBody>
      </p:sp>
      <p:sp>
        <p:nvSpPr>
          <p:cNvPr id="174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GB"/>
          </a:p>
        </p:txBody>
      </p:sp>
      <p:sp>
        <p:nvSpPr>
          <p:cNvPr id="174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AF3D115-3DAF-4643-B127-45CD2F21CB58}"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GB"/>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GB"/>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GB"/>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F276F07-D9EF-48F4-BCF5-7D9E67E9142A}"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51324-F0F1-4496-B31C-D1D19EAA77B2}" type="slidenum">
              <a:rPr lang="en-GB"/>
              <a:pPr/>
              <a:t>1</a:t>
            </a:fld>
            <a:endParaRPr lang="en-GB"/>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6561F-2F57-40C4-9B04-345A04179503}" type="slidenum">
              <a:rPr lang="en-GB"/>
              <a:pPr/>
              <a:t>2</a:t>
            </a:fld>
            <a:endParaRPr lang="en-GB"/>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CF86C-17F9-47CA-BCB3-BE8BF37F1FE9}" type="slidenum">
              <a:rPr lang="en-GB"/>
              <a:pPr/>
              <a:t>3</a:t>
            </a:fld>
            <a:endParaRPr lang="en-GB"/>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FE6FA-2F9D-4A8A-A817-8645FB0324CF}" type="slidenum">
              <a:rPr lang="en-GB"/>
              <a:pPr/>
              <a:t>4</a:t>
            </a:fld>
            <a:endParaRPr lang="en-GB"/>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EB9640-11BC-4FC6-8BF3-19CAB326B0D5}" type="slidenum">
              <a:rPr lang="en-GB"/>
              <a:pPr/>
              <a:t>5</a:t>
            </a:fld>
            <a:endParaRPr lang="en-GB"/>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F8502-2E93-4503-99F9-9819ED8C2CB3}" type="slidenum">
              <a:rPr lang="en-GB"/>
              <a:pPr/>
              <a:t>6</a:t>
            </a:fld>
            <a:endParaRPr lang="en-GB"/>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45782E-E3DB-4570-840C-A36BE3A8ED33}" type="slidenum">
              <a:rPr lang="en-GB"/>
              <a:pPr/>
              <a:t>7</a:t>
            </a:fld>
            <a:endParaRPr lang="en-GB"/>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F0584-1862-4617-998E-0F26CD22F9D4}" type="slidenum">
              <a:rPr lang="en-GB"/>
              <a:pPr/>
              <a:t>9</a:t>
            </a:fld>
            <a:endParaRPr lang="en-GB"/>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566500-01B0-420B-ABD4-F12EA08FB596}" type="slidenum">
              <a:rPr lang="en-GB"/>
              <a:pPr/>
              <a:t>10</a:t>
            </a:fld>
            <a:endParaRPr lang="en-GB"/>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AAD07-32E8-42D8-9CB3-2128B9756E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A5546-F311-4E6B-B1D9-BCAA1358BB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59F51-5776-49B7-A616-9C632A66F9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pPr>
              <a:defRPr/>
            </a:pPr>
            <a:endParaRPr lang="en-GB"/>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pPr>
              <a:defRPr/>
            </a:pPr>
            <a:fld id="{9A2D75AC-EA3B-4E6A-85B5-9402A809A004}" type="slidenum">
              <a:rPr lang="en-GB"/>
              <a:pPr>
                <a:defRPr/>
              </a:pPr>
              <a:t>‹#›</a:t>
            </a:fld>
            <a:endParaRPr lang="en-GB"/>
          </a:p>
        </p:txBody>
      </p:sp>
      <p:sp>
        <p:nvSpPr>
          <p:cNvPr id="7" name="Date Placeholder 6"/>
          <p:cNvSpPr>
            <a:spLocks noGrp="1"/>
          </p:cNvSpPr>
          <p:nvPr>
            <p:ph type="dt" sz="half" idx="12"/>
          </p:nvPr>
        </p:nvSpPr>
        <p:spPr>
          <a:xfrm>
            <a:off x="457200" y="6245225"/>
            <a:ext cx="2133600" cy="476250"/>
          </a:xfrm>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7A7C9-E4F6-4EF0-854B-127F4EDFDE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A807A-BCB4-44B1-9998-C60A15C450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B0905-8025-4B25-985A-4B95224C97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5EB0D1-56F2-4528-98E3-BC4EAF24B0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6BA11C-DE59-4790-9B26-F0D4F90E62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D5CB72-C7CE-4B7F-ACC5-72259AED1D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9F3DB-5474-4FA9-92CA-6AEC3C2B6B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30183-D4DC-4D9A-A9CE-5BFA720915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B8E51-FB32-45FD-BD83-4FC0386F18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Product%20Design.ppt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Product%20Design.pptx"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hyperlink" Target="http://www.patent.gov.u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espacene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Product%20Design.ppt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prezi.com/b-dcpd2hst5y/fashion-style-fad/?auth_key=10daebab05fa839258dea0f0c9cbe541bf83ca6a"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Product%20Design.ppt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3" cstate="print"/>
          <a:srcRect t="7381" b="5281"/>
          <a:stretch>
            <a:fillRect/>
          </a:stretch>
        </p:blipFill>
        <p:spPr bwMode="auto">
          <a:xfrm>
            <a:off x="6588125" y="0"/>
            <a:ext cx="2555875" cy="2232248"/>
          </a:xfrm>
          <a:prstGeom prst="rect">
            <a:avLst/>
          </a:prstGeom>
          <a:noFill/>
          <a:ln w="9525">
            <a:noFill/>
            <a:miter lim="800000"/>
            <a:headEnd/>
            <a:tailEnd/>
          </a:ln>
          <a:effectLst/>
        </p:spPr>
      </p:pic>
      <p:sp>
        <p:nvSpPr>
          <p:cNvPr id="7170" name="Rectangle 2"/>
          <p:cNvSpPr>
            <a:spLocks noGrp="1" noChangeArrowheads="1"/>
          </p:cNvSpPr>
          <p:nvPr>
            <p:ph type="title"/>
          </p:nvPr>
        </p:nvSpPr>
        <p:spPr/>
        <p:txBody>
          <a:bodyPr/>
          <a:lstStyle/>
          <a:p>
            <a:r>
              <a:rPr lang="en-GB" smtClean="0"/>
              <a:t>Economics</a:t>
            </a:r>
            <a:endParaRPr lang="en-US" dirty="0"/>
          </a:p>
        </p:txBody>
      </p:sp>
      <p:sp>
        <p:nvSpPr>
          <p:cNvPr id="7171" name="Rectangle 3"/>
          <p:cNvSpPr>
            <a:spLocks noGrp="1" noChangeArrowheads="1"/>
          </p:cNvSpPr>
          <p:nvPr>
            <p:ph idx="1"/>
          </p:nvPr>
        </p:nvSpPr>
        <p:spPr/>
        <p:txBody>
          <a:bodyPr/>
          <a:lstStyle/>
          <a:p>
            <a:r>
              <a:rPr lang="en-US" dirty="0" smtClean="0"/>
              <a:t>Most products are much cheaper to </a:t>
            </a:r>
            <a:br>
              <a:rPr lang="en-US" dirty="0" smtClean="0"/>
            </a:br>
            <a:r>
              <a:rPr lang="en-US" dirty="0" smtClean="0"/>
              <a:t>buy today than in the past. </a:t>
            </a:r>
          </a:p>
          <a:p>
            <a:r>
              <a:rPr lang="en-US" dirty="0" smtClean="0"/>
              <a:t>Due to the </a:t>
            </a:r>
            <a:r>
              <a:rPr lang="en-US" u="sng" dirty="0" smtClean="0">
                <a:solidFill>
                  <a:srgbClr val="FF0000"/>
                </a:solidFill>
              </a:rPr>
              <a:t>economies of mass production</a:t>
            </a:r>
          </a:p>
          <a:p>
            <a:pPr lvl="1"/>
            <a:r>
              <a:rPr lang="en-US" dirty="0" smtClean="0"/>
              <a:t>The more a process produces, the cheaper each item becomes. </a:t>
            </a:r>
          </a:p>
          <a:p>
            <a:r>
              <a:rPr lang="en-US" dirty="0" smtClean="0"/>
              <a:t>The use of modern materials, e.g. plastics, means that complex items can be produced by a single process like injection </a:t>
            </a:r>
            <a:r>
              <a:rPr lang="en-GB" dirty="0" smtClean="0"/>
              <a:t>moulding</a:t>
            </a:r>
            <a:r>
              <a:rPr lang="en-US" dirty="0" smtClean="0"/>
              <a:t>.</a:t>
            </a:r>
            <a:endParaRPr lang="en-US" dirty="0"/>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mtClean="0"/>
              <a:t>Task – Suggested Answer</a:t>
            </a:r>
            <a:endParaRPr lang="en-GB"/>
          </a:p>
        </p:txBody>
      </p:sp>
      <p:sp>
        <p:nvSpPr>
          <p:cNvPr id="14339" name="Rectangle 3"/>
          <p:cNvSpPr>
            <a:spLocks noGrp="1" noChangeArrowheads="1"/>
          </p:cNvSpPr>
          <p:nvPr>
            <p:ph idx="1"/>
          </p:nvPr>
        </p:nvSpPr>
        <p:spPr/>
        <p:txBody>
          <a:bodyPr>
            <a:normAutofit fontScale="77500" lnSpcReduction="20000"/>
          </a:bodyPr>
          <a:lstStyle/>
          <a:p>
            <a:r>
              <a:rPr lang="en-GB" smtClean="0"/>
              <a:t>Cost is obviously the main issue here as teenagers do not usually have much money.</a:t>
            </a:r>
          </a:p>
          <a:p>
            <a:r>
              <a:rPr lang="en-GB" smtClean="0"/>
              <a:t>When deciding which lamp to buy the teenager must consider how often he/she will be using the bike after dark. For example, if the teenager has a paper round and will be using it every morning or if they have an evening job and cycle home each night it may be worth while spending that extra bit of money on the purchase of the rechargeable lamp. </a:t>
            </a:r>
          </a:p>
          <a:p>
            <a:r>
              <a:rPr lang="en-GB" smtClean="0"/>
              <a:t>However, if they only used the bike at night or early morning on the odd occasion, it would probably make sense to purchase the cheaper alternative and replace the batteries every once in a while.</a:t>
            </a:r>
          </a:p>
          <a:p>
            <a:endParaRPr lang="en-GB"/>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11" descr="Untitled-1.png">
            <a:hlinkClick r:id="rId3" action="ppaction://hlinkpres?slideindex=1&amp;slidetitle="/>
          </p:cNvPr>
          <p:cNvPicPr>
            <a:picLocks noChangeAspect="1"/>
          </p:cNvPicPr>
          <p:nvPr/>
        </p:nvPicPr>
        <p:blipFill>
          <a:blip r:embed="rId4" cstate="print"/>
          <a:stretch>
            <a:fillRect/>
          </a:stretch>
        </p:blipFill>
        <p:spPr>
          <a:xfrm>
            <a:off x="7442413" y="6299270"/>
            <a:ext cx="1701587" cy="55873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2" cstate="print"/>
          <a:srcRect/>
          <a:stretch>
            <a:fillRect/>
          </a:stretch>
        </p:blipFill>
        <p:spPr bwMode="auto">
          <a:xfrm>
            <a:off x="0" y="1"/>
            <a:ext cx="2339752" cy="1704828"/>
          </a:xfrm>
          <a:prstGeom prst="rect">
            <a:avLst/>
          </a:prstGeom>
          <a:noFill/>
          <a:ln w="9525">
            <a:noFill/>
            <a:miter lim="800000"/>
            <a:headEnd/>
            <a:tailEnd/>
          </a:ln>
        </p:spPr>
      </p:pic>
      <p:sp>
        <p:nvSpPr>
          <p:cNvPr id="7170" name="Rectangle 2"/>
          <p:cNvSpPr>
            <a:spLocks noGrp="1" noChangeArrowheads="1"/>
          </p:cNvSpPr>
          <p:nvPr>
            <p:ph type="title"/>
          </p:nvPr>
        </p:nvSpPr>
        <p:spPr/>
        <p:txBody>
          <a:bodyPr/>
          <a:lstStyle/>
          <a:p>
            <a:r>
              <a:rPr lang="en-GB" smtClean="0"/>
              <a:t>Safety</a:t>
            </a:r>
          </a:p>
        </p:txBody>
      </p:sp>
      <p:sp>
        <p:nvSpPr>
          <p:cNvPr id="7171" name="Rectangle 3"/>
          <p:cNvSpPr>
            <a:spLocks noGrp="1" noChangeArrowheads="1"/>
          </p:cNvSpPr>
          <p:nvPr>
            <p:ph idx="1"/>
          </p:nvPr>
        </p:nvSpPr>
        <p:spPr/>
        <p:txBody>
          <a:bodyPr/>
          <a:lstStyle/>
          <a:p>
            <a:r>
              <a:rPr lang="en-GB" smtClean="0"/>
              <a:t>All new products have to comply with regulations laid down by law or by guidelines issued by organisations such as BSi (British Standards Institution) and ISO (International Standards Organisation).</a:t>
            </a:r>
            <a:r>
              <a:rPr lang="en-US" smtClean="0"/>
              <a:t> </a:t>
            </a:r>
            <a:endParaRPr lang="en-GB" smtClean="0"/>
          </a:p>
        </p:txBody>
      </p:sp>
      <p:pic>
        <p:nvPicPr>
          <p:cNvPr id="7172" name="Picture 4"/>
          <p:cNvPicPr>
            <a:picLocks noChangeAspect="1" noChangeArrowheads="1"/>
          </p:cNvPicPr>
          <p:nvPr/>
        </p:nvPicPr>
        <p:blipFill>
          <a:blip r:embed="rId3" cstate="print"/>
          <a:srcRect/>
          <a:stretch>
            <a:fillRect/>
          </a:stretch>
        </p:blipFill>
        <p:spPr bwMode="auto">
          <a:xfrm>
            <a:off x="4500563" y="5229225"/>
            <a:ext cx="1924050" cy="552450"/>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2771775" y="4868863"/>
            <a:ext cx="1211263" cy="1195387"/>
          </a:xfrm>
          <a:prstGeom prst="rect">
            <a:avLst/>
          </a:prstGeom>
          <a:noFill/>
          <a:ln w="9525">
            <a:noFill/>
            <a:miter lim="800000"/>
            <a:headEnd/>
            <a:tailEnd/>
          </a:ln>
        </p:spPr>
      </p:pic>
      <p:grpSp>
        <p:nvGrpSpPr>
          <p:cNvPr id="2" name="Group 12"/>
          <p:cNvGrpSpPr/>
          <p:nvPr/>
        </p:nvGrpSpPr>
        <p:grpSpPr>
          <a:xfrm>
            <a:off x="0" y="6453336"/>
            <a:ext cx="8964488" cy="360040"/>
            <a:chOff x="0" y="6453336"/>
            <a:chExt cx="8964488" cy="360040"/>
          </a:xfrm>
        </p:grpSpPr>
        <p:sp>
          <p:nvSpPr>
            <p:cNvPr id="14" name="Rectangle 13"/>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smtClean="0"/>
              <a:t>BSi / ISO Standards</a:t>
            </a:r>
            <a:endParaRPr lang="en-GB" dirty="0" smtClean="0"/>
          </a:p>
        </p:txBody>
      </p:sp>
      <p:sp>
        <p:nvSpPr>
          <p:cNvPr id="8195" name="Rectangle 3"/>
          <p:cNvSpPr>
            <a:spLocks noGrp="1" noChangeArrowheads="1"/>
          </p:cNvSpPr>
          <p:nvPr>
            <p:ph idx="1"/>
          </p:nvPr>
        </p:nvSpPr>
        <p:spPr/>
        <p:txBody>
          <a:bodyPr/>
          <a:lstStyle/>
          <a:p>
            <a:r>
              <a:rPr lang="en-GB" smtClean="0"/>
              <a:t>UK and EU Governments will work with these agencies to set new standards.</a:t>
            </a:r>
          </a:p>
          <a:p>
            <a:r>
              <a:rPr lang="en-GB" smtClean="0"/>
              <a:t>The EU for example requires that seat belts are fitted to all new cars and that these should be to BSI/ISO standards.  </a:t>
            </a:r>
          </a:p>
          <a:p>
            <a:r>
              <a:rPr lang="en-GB" smtClean="0"/>
              <a:t>When a product is manufactured to these standards it is indicated with the regulation code number and BSI/ISO logo</a:t>
            </a:r>
            <a:r>
              <a:rPr lang="en-US" smtClean="0"/>
              <a:t> </a:t>
            </a:r>
            <a:endParaRPr lang="en-GB" smtClean="0"/>
          </a:p>
        </p:txBody>
      </p:sp>
      <p:grpSp>
        <p:nvGrpSpPr>
          <p:cNvPr id="2" name="Group 9"/>
          <p:cNvGrpSpPr/>
          <p:nvPr/>
        </p:nvGrpSpPr>
        <p:grpSpPr>
          <a:xfrm>
            <a:off x="0" y="6453336"/>
            <a:ext cx="8964488" cy="360040"/>
            <a:chOff x="0" y="6453336"/>
            <a:chExt cx="8964488" cy="360040"/>
          </a:xfrm>
        </p:grpSpPr>
        <p:sp>
          <p:nvSpPr>
            <p:cNvPr id="11" name="Rectangle 10"/>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BSi / ISO Standards</a:t>
            </a:r>
            <a:endParaRPr lang="en-GB" dirty="0"/>
          </a:p>
        </p:txBody>
      </p:sp>
      <p:pic>
        <p:nvPicPr>
          <p:cNvPr id="1026" name="Picture 2" descr="http://images.esellerpro.com/2149/I/188/1/lrgscaleSilhouette_Cot_Bed.gif"/>
          <p:cNvPicPr>
            <a:picLocks noChangeAspect="1" noChangeArrowheads="1"/>
          </p:cNvPicPr>
          <p:nvPr/>
        </p:nvPicPr>
        <p:blipFill>
          <a:blip r:embed="rId2" cstate="print"/>
          <a:srcRect/>
          <a:stretch>
            <a:fillRect/>
          </a:stretch>
        </p:blipFill>
        <p:spPr bwMode="auto">
          <a:xfrm>
            <a:off x="2051720" y="1268760"/>
            <a:ext cx="4824536" cy="4020447"/>
          </a:xfrm>
          <a:prstGeom prst="rect">
            <a:avLst/>
          </a:prstGeom>
          <a:noFill/>
        </p:spPr>
      </p:pic>
      <p:cxnSp>
        <p:nvCxnSpPr>
          <p:cNvPr id="8" name="Straight Arrow Connector 7"/>
          <p:cNvCxnSpPr/>
          <p:nvPr/>
        </p:nvCxnSpPr>
        <p:spPr>
          <a:xfrm>
            <a:off x="1331640" y="2204864"/>
            <a:ext cx="1584176" cy="108012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067944" y="2060848"/>
            <a:ext cx="3024336" cy="129614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8264" y="1700808"/>
            <a:ext cx="2005677" cy="369332"/>
          </a:xfrm>
          <a:prstGeom prst="rect">
            <a:avLst/>
          </a:prstGeom>
          <a:solidFill>
            <a:schemeClr val="bg1"/>
          </a:solidFill>
          <a:ln>
            <a:solidFill>
              <a:schemeClr val="accent1"/>
            </a:solidFill>
          </a:ln>
        </p:spPr>
        <p:txBody>
          <a:bodyPr wrap="none" rtlCol="0">
            <a:spAutoFit/>
          </a:bodyPr>
          <a:lstStyle/>
          <a:p>
            <a:r>
              <a:rPr lang="en-GB" b="1" dirty="0" smtClean="0"/>
              <a:t>BS 1877-10:1997</a:t>
            </a:r>
          </a:p>
        </p:txBody>
      </p:sp>
      <p:sp>
        <p:nvSpPr>
          <p:cNvPr id="5" name="TextBox 4"/>
          <p:cNvSpPr txBox="1"/>
          <p:nvPr/>
        </p:nvSpPr>
        <p:spPr>
          <a:xfrm>
            <a:off x="251520" y="1844824"/>
            <a:ext cx="1672253" cy="369332"/>
          </a:xfrm>
          <a:prstGeom prst="rect">
            <a:avLst/>
          </a:prstGeom>
          <a:solidFill>
            <a:schemeClr val="bg1"/>
          </a:solidFill>
          <a:ln>
            <a:solidFill>
              <a:schemeClr val="accent1"/>
            </a:solidFill>
          </a:ln>
        </p:spPr>
        <p:txBody>
          <a:bodyPr wrap="square" rtlCol="0">
            <a:spAutoFit/>
          </a:bodyPr>
          <a:lstStyle/>
          <a:p>
            <a:r>
              <a:rPr lang="en-GB" b="1" dirty="0" smtClean="0"/>
              <a:t>BS 7177:1996</a:t>
            </a:r>
          </a:p>
        </p:txBody>
      </p:sp>
      <p:sp>
        <p:nvSpPr>
          <p:cNvPr id="11" name="TextBox 10"/>
          <p:cNvSpPr txBox="1"/>
          <p:nvPr/>
        </p:nvSpPr>
        <p:spPr>
          <a:xfrm>
            <a:off x="71691" y="2780928"/>
            <a:ext cx="1980029" cy="1754326"/>
          </a:xfrm>
          <a:prstGeom prst="rect">
            <a:avLst/>
          </a:prstGeom>
          <a:noFill/>
        </p:spPr>
        <p:txBody>
          <a:bodyPr wrap="none" rtlCol="0">
            <a:spAutoFit/>
          </a:bodyPr>
          <a:lstStyle/>
          <a:p>
            <a:r>
              <a:rPr lang="en-GB" dirty="0" smtClean="0"/>
              <a:t>The specification </a:t>
            </a:r>
          </a:p>
          <a:p>
            <a:r>
              <a:rPr lang="en-GB" dirty="0" smtClean="0"/>
              <a:t>for resistance to </a:t>
            </a:r>
          </a:p>
          <a:p>
            <a:r>
              <a:rPr lang="en-GB" dirty="0" smtClean="0"/>
              <a:t>ignition of </a:t>
            </a:r>
          </a:p>
          <a:p>
            <a:r>
              <a:rPr lang="en-GB" dirty="0" smtClean="0"/>
              <a:t>mattresses, </a:t>
            </a:r>
          </a:p>
          <a:p>
            <a:r>
              <a:rPr lang="en-GB" dirty="0" smtClean="0"/>
              <a:t>divans and bed </a:t>
            </a:r>
          </a:p>
          <a:p>
            <a:r>
              <a:rPr lang="en-GB" dirty="0" smtClean="0"/>
              <a:t>bases.</a:t>
            </a:r>
            <a:endParaRPr lang="en-GB" dirty="0"/>
          </a:p>
        </p:txBody>
      </p:sp>
      <p:sp>
        <p:nvSpPr>
          <p:cNvPr id="12" name="TextBox 11"/>
          <p:cNvSpPr txBox="1"/>
          <p:nvPr/>
        </p:nvSpPr>
        <p:spPr>
          <a:xfrm>
            <a:off x="6948264" y="2348880"/>
            <a:ext cx="2351926" cy="3693319"/>
          </a:xfrm>
          <a:prstGeom prst="rect">
            <a:avLst/>
          </a:prstGeom>
          <a:noFill/>
        </p:spPr>
        <p:txBody>
          <a:bodyPr wrap="none" rtlCol="0">
            <a:spAutoFit/>
          </a:bodyPr>
          <a:lstStyle/>
          <a:p>
            <a:r>
              <a:rPr lang="en-GB" dirty="0" smtClean="0"/>
              <a:t>The specification </a:t>
            </a:r>
          </a:p>
          <a:p>
            <a:r>
              <a:rPr lang="en-GB" dirty="0" smtClean="0"/>
              <a:t>for safety </a:t>
            </a:r>
          </a:p>
          <a:p>
            <a:r>
              <a:rPr lang="en-GB" dirty="0" smtClean="0"/>
              <a:t>requirements and </a:t>
            </a:r>
          </a:p>
          <a:p>
            <a:r>
              <a:rPr lang="en-GB" dirty="0" smtClean="0"/>
              <a:t>test methods </a:t>
            </a:r>
          </a:p>
          <a:p>
            <a:r>
              <a:rPr lang="en-GB" dirty="0" smtClean="0"/>
              <a:t>regarding domestic </a:t>
            </a:r>
          </a:p>
          <a:p>
            <a:r>
              <a:rPr lang="en-GB" dirty="0" smtClean="0"/>
              <a:t>bedding with </a:t>
            </a:r>
          </a:p>
          <a:p>
            <a:r>
              <a:rPr lang="en-GB" dirty="0" smtClean="0"/>
              <a:t>specific specification </a:t>
            </a:r>
          </a:p>
          <a:p>
            <a:r>
              <a:rPr lang="en-GB" dirty="0" smtClean="0"/>
              <a:t>for mattresses </a:t>
            </a:r>
          </a:p>
          <a:p>
            <a:r>
              <a:rPr lang="en-GB" dirty="0" smtClean="0"/>
              <a:t>and bumpers for </a:t>
            </a:r>
          </a:p>
          <a:p>
            <a:r>
              <a:rPr lang="en-GB" dirty="0" smtClean="0"/>
              <a:t>children's cots, </a:t>
            </a:r>
          </a:p>
          <a:p>
            <a:r>
              <a:rPr lang="en-GB" dirty="0" smtClean="0"/>
              <a:t>perambulators and </a:t>
            </a:r>
          </a:p>
          <a:p>
            <a:r>
              <a:rPr lang="en-GB" dirty="0" smtClean="0"/>
              <a:t>similar domestic </a:t>
            </a:r>
          </a:p>
          <a:p>
            <a:r>
              <a:rPr lang="en-GB" dirty="0" smtClean="0"/>
              <a:t>articles.</a:t>
            </a:r>
            <a:endParaRPr lang="en-GB" dirty="0"/>
          </a:p>
        </p:txBody>
      </p:sp>
      <p:grpSp>
        <p:nvGrpSpPr>
          <p:cNvPr id="3" name="Group 26"/>
          <p:cNvGrpSpPr/>
          <p:nvPr/>
        </p:nvGrpSpPr>
        <p:grpSpPr>
          <a:xfrm>
            <a:off x="0" y="6453336"/>
            <a:ext cx="8964488" cy="360040"/>
            <a:chOff x="0" y="6453336"/>
            <a:chExt cx="8964488" cy="360040"/>
          </a:xfrm>
        </p:grpSpPr>
        <p:sp>
          <p:nvSpPr>
            <p:cNvPr id="28" name="Rectangle 27"/>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000"/>
                                        <p:tgtEl>
                                          <p:spTgt spid="8"/>
                                        </p:tgtEl>
                                      </p:cBhvr>
                                    </p:animEffect>
                                  </p:childTnLst>
                                </p:cTn>
                              </p:par>
                            </p:childTnLst>
                          </p:cTn>
                        </p:par>
                        <p:par>
                          <p:cTn id="12" fill="hold">
                            <p:stCondLst>
                              <p:cond delay="2500"/>
                            </p:stCondLst>
                            <p:childTnLst>
                              <p:par>
                                <p:cTn id="13" presetID="3"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2000"/>
                                        <p:tgtEl>
                                          <p:spTgt spid="10"/>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smtClean="0"/>
              <a:t>Safety</a:t>
            </a:r>
          </a:p>
        </p:txBody>
      </p:sp>
      <p:sp>
        <p:nvSpPr>
          <p:cNvPr id="9219" name="Rectangle 3"/>
          <p:cNvSpPr>
            <a:spLocks noGrp="1" noChangeArrowheads="1"/>
          </p:cNvSpPr>
          <p:nvPr>
            <p:ph idx="1"/>
          </p:nvPr>
        </p:nvSpPr>
        <p:spPr/>
        <p:txBody>
          <a:bodyPr/>
          <a:lstStyle/>
          <a:p>
            <a:r>
              <a:rPr lang="en-GB" dirty="0" smtClean="0"/>
              <a:t>Designer has a responsibility to ensure that the product is safe and complies with the appropriate safety regulations for the countries it is sold in.  </a:t>
            </a:r>
          </a:p>
          <a:p>
            <a:r>
              <a:rPr lang="en-GB" dirty="0" smtClean="0"/>
              <a:t>Designers have been sued for negligence.  </a:t>
            </a:r>
          </a:p>
          <a:p>
            <a:r>
              <a:rPr lang="en-GB" dirty="0" smtClean="0"/>
              <a:t>As a consequence designers must make every effort to create products that are safe to use by carrying out stringent functional tests. </a:t>
            </a:r>
          </a:p>
        </p:txBody>
      </p:sp>
      <p:grpSp>
        <p:nvGrpSpPr>
          <p:cNvPr id="2" name="Group 9"/>
          <p:cNvGrpSpPr/>
          <p:nvPr/>
        </p:nvGrpSpPr>
        <p:grpSpPr>
          <a:xfrm>
            <a:off x="0" y="6453336"/>
            <a:ext cx="8964488" cy="360040"/>
            <a:chOff x="0" y="6453336"/>
            <a:chExt cx="8964488" cy="360040"/>
          </a:xfrm>
        </p:grpSpPr>
        <p:sp>
          <p:nvSpPr>
            <p:cNvPr id="11" name="Rectangle 10"/>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smtClean="0"/>
              <a:t>Common Sense</a:t>
            </a:r>
          </a:p>
        </p:txBody>
      </p:sp>
      <p:sp>
        <p:nvSpPr>
          <p:cNvPr id="10243" name="Rectangle 3"/>
          <p:cNvSpPr>
            <a:spLocks noGrp="1" noChangeArrowheads="1"/>
          </p:cNvSpPr>
          <p:nvPr>
            <p:ph idx="1"/>
          </p:nvPr>
        </p:nvSpPr>
        <p:spPr/>
        <p:txBody>
          <a:bodyPr>
            <a:normAutofit/>
          </a:bodyPr>
          <a:lstStyle/>
          <a:p>
            <a:r>
              <a:rPr lang="en-GB" dirty="0" smtClean="0"/>
              <a:t>Companies must also ‘cover their backs’ by including common sense instructions for the safe use of the product so that if a consumer does have an accident the manufacturer is not liable.  </a:t>
            </a:r>
          </a:p>
        </p:txBody>
      </p:sp>
      <p:pic>
        <p:nvPicPr>
          <p:cNvPr id="19" name="Picture 2"/>
          <p:cNvPicPr>
            <a:picLocks noChangeAspect="1" noChangeArrowheads="1"/>
          </p:cNvPicPr>
          <p:nvPr/>
        </p:nvPicPr>
        <p:blipFill>
          <a:blip r:embed="rId2" cstate="print"/>
          <a:srcRect l="28779" t="1969" r="30267" b="11407"/>
          <a:stretch>
            <a:fillRect/>
          </a:stretch>
        </p:blipFill>
        <p:spPr bwMode="auto">
          <a:xfrm>
            <a:off x="1763688" y="188640"/>
            <a:ext cx="5328592" cy="6336704"/>
          </a:xfrm>
          <a:prstGeom prst="rect">
            <a:avLst/>
          </a:prstGeom>
          <a:noFill/>
          <a:ln w="9525">
            <a:noFill/>
            <a:miter lim="800000"/>
            <a:headEnd/>
            <a:tailEnd/>
          </a:ln>
        </p:spPr>
      </p:pic>
      <p:grpSp>
        <p:nvGrpSpPr>
          <p:cNvPr id="2" name="Group 9"/>
          <p:cNvGrpSpPr/>
          <p:nvPr/>
        </p:nvGrpSpPr>
        <p:grpSpPr>
          <a:xfrm>
            <a:off x="0" y="6453336"/>
            <a:ext cx="8964488" cy="360040"/>
            <a:chOff x="0" y="6453336"/>
            <a:chExt cx="8964488" cy="360040"/>
          </a:xfrm>
        </p:grpSpPr>
        <p:sp>
          <p:nvSpPr>
            <p:cNvPr id="11" name="Rectangle 10"/>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 Sense</a:t>
            </a:r>
            <a:endParaRPr lang="en-GB" dirty="0"/>
          </a:p>
        </p:txBody>
      </p:sp>
      <p:sp>
        <p:nvSpPr>
          <p:cNvPr id="3" name="Content Placeholder 2"/>
          <p:cNvSpPr>
            <a:spLocks noGrp="1"/>
          </p:cNvSpPr>
          <p:nvPr>
            <p:ph idx="1"/>
          </p:nvPr>
        </p:nvSpPr>
        <p:spPr/>
        <p:txBody>
          <a:bodyPr/>
          <a:lstStyle/>
          <a:p>
            <a:r>
              <a:rPr lang="en-GB" dirty="0" smtClean="0"/>
              <a:t>For example, the instructions for a set of electrical garden hedge cutters might include advice that the user should always wear safety goggles (not provided), the electrical cable should not be cut, the product should only be used outdoors in the dry and that the user should not overreach when using the cutters with a set of ladders! </a:t>
            </a:r>
          </a:p>
          <a:p>
            <a:endParaRPr lang="en-GB"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GB" smtClean="0"/>
              <a:t>Government Legislation</a:t>
            </a:r>
          </a:p>
        </p:txBody>
      </p:sp>
      <p:sp>
        <p:nvSpPr>
          <p:cNvPr id="11268" name="Rectangle 3"/>
          <p:cNvSpPr>
            <a:spLocks noGrp="1" noChangeArrowheads="1"/>
          </p:cNvSpPr>
          <p:nvPr>
            <p:ph idx="1"/>
          </p:nvPr>
        </p:nvSpPr>
        <p:spPr/>
        <p:txBody>
          <a:bodyPr>
            <a:normAutofit fontScale="92500" lnSpcReduction="10000"/>
          </a:bodyPr>
          <a:lstStyle/>
          <a:p>
            <a:r>
              <a:rPr lang="en-GB" smtClean="0"/>
              <a:t>Unsafe products have to be redesigned...</a:t>
            </a:r>
          </a:p>
          <a:p>
            <a:endParaRPr lang="en-GB" smtClean="0"/>
          </a:p>
          <a:p>
            <a:endParaRPr lang="en-GB" smtClean="0"/>
          </a:p>
          <a:p>
            <a:endParaRPr lang="en-GB" smtClean="0"/>
          </a:p>
          <a:p>
            <a:endParaRPr lang="en-GB" smtClean="0"/>
          </a:p>
          <a:p>
            <a:endParaRPr lang="en-GB" smtClean="0"/>
          </a:p>
          <a:p>
            <a:r>
              <a:rPr lang="en-GB" smtClean="0"/>
              <a:t>Plastic pen tops caused a number of deaths in young children when accidentally swallowed.  The pen top was modified.</a:t>
            </a:r>
          </a:p>
          <a:p>
            <a:endParaRPr lang="en-GB" dirty="0" smtClean="0"/>
          </a:p>
        </p:txBody>
      </p:sp>
      <p:pic>
        <p:nvPicPr>
          <p:cNvPr id="8194" name="Picture 2" descr="http://www.securinginnovation.com/uploads/image/BICcristal2008-03-26-450px.jpg"/>
          <p:cNvPicPr>
            <a:picLocks noChangeAspect="1" noChangeArrowheads="1"/>
          </p:cNvPicPr>
          <p:nvPr/>
        </p:nvPicPr>
        <p:blipFill>
          <a:blip r:embed="rId2" cstate="print"/>
          <a:srcRect t="20026" b="22398"/>
          <a:stretch>
            <a:fillRect/>
          </a:stretch>
        </p:blipFill>
        <p:spPr bwMode="auto">
          <a:xfrm>
            <a:off x="1835696" y="2708920"/>
            <a:ext cx="4286250" cy="1656184"/>
          </a:xfrm>
          <a:prstGeom prst="rect">
            <a:avLst/>
          </a:prstGeom>
          <a:noFill/>
        </p:spPr>
      </p:pic>
      <p:grpSp>
        <p:nvGrpSpPr>
          <p:cNvPr id="2" name="Group 10"/>
          <p:cNvGrpSpPr/>
          <p:nvPr/>
        </p:nvGrpSpPr>
        <p:grpSpPr>
          <a:xfrm>
            <a:off x="0" y="6453336"/>
            <a:ext cx="8964488" cy="360040"/>
            <a:chOff x="0" y="6453336"/>
            <a:chExt cx="8964488" cy="360040"/>
          </a:xfrm>
        </p:grpSpPr>
        <p:sp>
          <p:nvSpPr>
            <p:cNvPr id="12" name="Rectangle 11"/>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smtClean="0"/>
              <a:t>Safety</a:t>
            </a:r>
          </a:p>
        </p:txBody>
      </p:sp>
      <p:sp>
        <p:nvSpPr>
          <p:cNvPr id="12291" name="Rectangle 3"/>
          <p:cNvSpPr>
            <a:spLocks noGrp="1" noChangeArrowheads="1"/>
          </p:cNvSpPr>
          <p:nvPr>
            <p:ph idx="1"/>
          </p:nvPr>
        </p:nvSpPr>
        <p:spPr/>
        <p:txBody>
          <a:bodyPr/>
          <a:lstStyle/>
          <a:p>
            <a:r>
              <a:rPr lang="en-GB" dirty="0" smtClean="0"/>
              <a:t>Vital to success of product.</a:t>
            </a:r>
          </a:p>
          <a:p>
            <a:r>
              <a:rPr lang="en-GB" dirty="0" err="1" smtClean="0"/>
              <a:t>BSi</a:t>
            </a:r>
            <a:r>
              <a:rPr lang="en-GB" dirty="0" smtClean="0"/>
              <a:t>/ISO assess risk, likelihood of damage.</a:t>
            </a:r>
          </a:p>
          <a:p>
            <a:r>
              <a:rPr lang="en-GB" dirty="0" smtClean="0"/>
              <a:t>Safety proofing is expensive</a:t>
            </a:r>
          </a:p>
          <a:p>
            <a:r>
              <a:rPr lang="en-GB" dirty="0" smtClean="0"/>
              <a:t>Impossible to make product risk free.</a:t>
            </a:r>
          </a:p>
          <a:p>
            <a:endParaRPr lang="en-GB" dirty="0" smtClean="0"/>
          </a:p>
        </p:txBody>
      </p:sp>
      <p:grpSp>
        <p:nvGrpSpPr>
          <p:cNvPr id="2" name="Group 9"/>
          <p:cNvGrpSpPr/>
          <p:nvPr/>
        </p:nvGrpSpPr>
        <p:grpSpPr>
          <a:xfrm>
            <a:off x="0" y="6453336"/>
            <a:ext cx="8964488" cy="360040"/>
            <a:chOff x="0" y="6453336"/>
            <a:chExt cx="8964488" cy="360040"/>
          </a:xfrm>
        </p:grpSpPr>
        <p:sp>
          <p:nvSpPr>
            <p:cNvPr id="11" name="Rectangle 10"/>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lstStyle/>
          <a:p>
            <a:r>
              <a:rPr lang="en-GB" smtClean="0"/>
              <a:t>Safety</a:t>
            </a:r>
          </a:p>
        </p:txBody>
      </p:sp>
      <p:sp>
        <p:nvSpPr>
          <p:cNvPr id="13315" name="Rectangle 6"/>
          <p:cNvSpPr>
            <a:spLocks noGrp="1" noChangeArrowheads="1"/>
          </p:cNvSpPr>
          <p:nvPr>
            <p:ph type="body" sz="half" idx="1"/>
          </p:nvPr>
        </p:nvSpPr>
        <p:spPr/>
        <p:txBody>
          <a:bodyPr>
            <a:normAutofit fontScale="92500"/>
          </a:bodyPr>
          <a:lstStyle/>
          <a:p>
            <a:r>
              <a:rPr lang="en-GB" dirty="0" smtClean="0"/>
              <a:t>Bottle tops that require to be pushed and twisted before they can be opened make it more difficult for young children to get access to the contents.</a:t>
            </a:r>
          </a:p>
        </p:txBody>
      </p:sp>
      <p:sp>
        <p:nvSpPr>
          <p:cNvPr id="29" name="Content Placeholder 28"/>
          <p:cNvSpPr>
            <a:spLocks noGrp="1"/>
          </p:cNvSpPr>
          <p:nvPr>
            <p:ph sz="half" idx="2"/>
          </p:nvPr>
        </p:nvSpPr>
        <p:spPr/>
        <p:txBody>
          <a:bodyPr/>
          <a:lstStyle/>
          <a:p>
            <a:endParaRPr lang="en-GB"/>
          </a:p>
        </p:txBody>
      </p:sp>
      <p:pic>
        <p:nvPicPr>
          <p:cNvPr id="13317" name="Picture 4"/>
          <p:cNvPicPr>
            <a:picLocks noChangeAspect="1" noChangeArrowheads="1"/>
          </p:cNvPicPr>
          <p:nvPr/>
        </p:nvPicPr>
        <p:blipFill>
          <a:blip r:embed="rId2" cstate="print"/>
          <a:srcRect l="5324" t="3793" b="28017"/>
          <a:stretch>
            <a:fillRect/>
          </a:stretch>
        </p:blipFill>
        <p:spPr bwMode="auto">
          <a:xfrm>
            <a:off x="4643438" y="1989138"/>
            <a:ext cx="4049712" cy="3887787"/>
          </a:xfrm>
          <a:prstGeom prst="rect">
            <a:avLst/>
          </a:prstGeom>
          <a:noFill/>
          <a:ln w="25400">
            <a:solidFill>
              <a:schemeClr val="tx1"/>
            </a:solidFill>
            <a:miter lim="800000"/>
            <a:headEnd/>
            <a:tailEnd/>
          </a:ln>
        </p:spPr>
      </p:pic>
      <p:grpSp>
        <p:nvGrpSpPr>
          <p:cNvPr id="2" name="Group 11"/>
          <p:cNvGrpSpPr/>
          <p:nvPr/>
        </p:nvGrpSpPr>
        <p:grpSpPr>
          <a:xfrm>
            <a:off x="0" y="6453336"/>
            <a:ext cx="8964488" cy="360040"/>
            <a:chOff x="0" y="6453336"/>
            <a:chExt cx="8964488" cy="360040"/>
          </a:xfrm>
        </p:grpSpPr>
        <p:sp>
          <p:nvSpPr>
            <p:cNvPr id="13" name="Rectangle 12"/>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img.tootoo.com/mytootoo/upload/55/551603/product/551603_dc476aafa5f187dad4ca0773193c24e1.jpg"/>
          <p:cNvPicPr>
            <a:picLocks noChangeAspect="1" noChangeArrowheads="1"/>
          </p:cNvPicPr>
          <p:nvPr/>
        </p:nvPicPr>
        <p:blipFill>
          <a:blip r:embed="rId3" cstate="print"/>
          <a:srcRect l="4200" t="11801" r="3401" b="10500"/>
          <a:stretch>
            <a:fillRect/>
          </a:stretch>
        </p:blipFill>
        <p:spPr bwMode="auto">
          <a:xfrm>
            <a:off x="7055768" y="0"/>
            <a:ext cx="2088232" cy="1756013"/>
          </a:xfrm>
          <a:prstGeom prst="rect">
            <a:avLst/>
          </a:prstGeom>
          <a:noFill/>
        </p:spPr>
      </p:pic>
      <p:sp>
        <p:nvSpPr>
          <p:cNvPr id="8194" name="Rectangle 2"/>
          <p:cNvSpPr>
            <a:spLocks noGrp="1" noChangeArrowheads="1"/>
          </p:cNvSpPr>
          <p:nvPr>
            <p:ph type="title"/>
          </p:nvPr>
        </p:nvSpPr>
        <p:spPr/>
        <p:txBody>
          <a:bodyPr/>
          <a:lstStyle/>
          <a:p>
            <a:r>
              <a:rPr lang="en-GB" smtClean="0"/>
              <a:t>Economics</a:t>
            </a:r>
            <a:endParaRPr lang="en-US" dirty="0"/>
          </a:p>
        </p:txBody>
      </p:sp>
      <p:sp>
        <p:nvSpPr>
          <p:cNvPr id="8195" name="Rectangle 3"/>
          <p:cNvSpPr>
            <a:spLocks noGrp="1" noChangeArrowheads="1"/>
          </p:cNvSpPr>
          <p:nvPr>
            <p:ph idx="1"/>
          </p:nvPr>
        </p:nvSpPr>
        <p:spPr/>
        <p:txBody>
          <a:bodyPr>
            <a:normAutofit fontScale="85000" lnSpcReduction="10000"/>
          </a:bodyPr>
          <a:lstStyle/>
          <a:p>
            <a:r>
              <a:rPr lang="en-US" dirty="0" smtClean="0"/>
              <a:t>Savings can be made by careful selection of the most suitable materials and processes. </a:t>
            </a:r>
          </a:p>
          <a:p>
            <a:r>
              <a:rPr lang="en-US" dirty="0" smtClean="0"/>
              <a:t>Designers also make use of standard components to reduce costs, for example with bulbs, switches, simple fixings to alternators and even whole engines. </a:t>
            </a:r>
          </a:p>
          <a:p>
            <a:r>
              <a:rPr lang="en-US" dirty="0" smtClean="0"/>
              <a:t>Manufacturers will often use facilities in other countries where labour costs are lower than at home. Many products are manufactured in countries such as China or Korea where labour costs are very low and efficiency is high compared to Europe.</a:t>
            </a:r>
            <a:endParaRPr lang="en-GB" dirty="0" smtClean="0"/>
          </a:p>
          <a:p>
            <a:endParaRPr lang="en-US" dirty="0"/>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r>
              <a:rPr lang="en-GB" smtClean="0"/>
              <a:t>Safety</a:t>
            </a:r>
          </a:p>
        </p:txBody>
      </p:sp>
      <p:sp>
        <p:nvSpPr>
          <p:cNvPr id="14339" name="Rectangle 5"/>
          <p:cNvSpPr>
            <a:spLocks noGrp="1" noChangeArrowheads="1"/>
          </p:cNvSpPr>
          <p:nvPr>
            <p:ph type="body" sz="half" idx="1"/>
          </p:nvPr>
        </p:nvSpPr>
        <p:spPr/>
        <p:txBody>
          <a:bodyPr/>
          <a:lstStyle/>
          <a:p>
            <a:r>
              <a:rPr lang="en-GB" smtClean="0"/>
              <a:t>Many electrical products now require a special tool to allow access to parts that might be repaired or replaced.</a:t>
            </a:r>
          </a:p>
        </p:txBody>
      </p:sp>
      <p:sp>
        <p:nvSpPr>
          <p:cNvPr id="20" name="Content Placeholder 19"/>
          <p:cNvSpPr>
            <a:spLocks noGrp="1"/>
          </p:cNvSpPr>
          <p:nvPr>
            <p:ph sz="half" idx="2"/>
          </p:nvPr>
        </p:nvSpPr>
        <p:spPr/>
        <p:txBody>
          <a:bodyPr/>
          <a:lstStyle/>
          <a:p>
            <a:endParaRPr lang="en-GB"/>
          </a:p>
        </p:txBody>
      </p:sp>
      <p:pic>
        <p:nvPicPr>
          <p:cNvPr id="14341" name="Picture 8"/>
          <p:cNvPicPr>
            <a:picLocks noChangeAspect="1" noChangeArrowheads="1"/>
          </p:cNvPicPr>
          <p:nvPr/>
        </p:nvPicPr>
        <p:blipFill>
          <a:blip r:embed="rId2" cstate="print"/>
          <a:srcRect t="3590"/>
          <a:stretch>
            <a:fillRect/>
          </a:stretch>
        </p:blipFill>
        <p:spPr bwMode="auto">
          <a:xfrm>
            <a:off x="4643438" y="1989138"/>
            <a:ext cx="4041775" cy="3897312"/>
          </a:xfrm>
          <a:prstGeom prst="rect">
            <a:avLst/>
          </a:prstGeom>
          <a:noFill/>
          <a:ln w="25400">
            <a:solidFill>
              <a:schemeClr val="tx1"/>
            </a:solidFill>
            <a:miter lim="800000"/>
            <a:headEnd/>
            <a:tailEnd/>
          </a:ln>
        </p:spPr>
      </p:pic>
      <p:grpSp>
        <p:nvGrpSpPr>
          <p:cNvPr id="2" name="Group 11"/>
          <p:cNvGrpSpPr/>
          <p:nvPr/>
        </p:nvGrpSpPr>
        <p:grpSpPr>
          <a:xfrm>
            <a:off x="0" y="6453336"/>
            <a:ext cx="8964488" cy="360040"/>
            <a:chOff x="0" y="6453336"/>
            <a:chExt cx="8964488" cy="360040"/>
          </a:xfrm>
        </p:grpSpPr>
        <p:sp>
          <p:nvSpPr>
            <p:cNvPr id="13" name="Rectangle 12"/>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smtClean="0"/>
              <a:t>Safety</a:t>
            </a:r>
          </a:p>
        </p:txBody>
      </p:sp>
      <p:sp>
        <p:nvSpPr>
          <p:cNvPr id="15363" name="Rectangle 4"/>
          <p:cNvSpPr>
            <a:spLocks noGrp="1" noChangeArrowheads="1"/>
          </p:cNvSpPr>
          <p:nvPr>
            <p:ph type="body" sz="half" idx="1"/>
          </p:nvPr>
        </p:nvSpPr>
        <p:spPr/>
        <p:txBody>
          <a:bodyPr/>
          <a:lstStyle/>
          <a:p>
            <a:r>
              <a:rPr lang="en-GB" smtClean="0"/>
              <a:t>Power tools which are to be used outdoors must be double insulated.</a:t>
            </a:r>
          </a:p>
        </p:txBody>
      </p:sp>
      <p:sp>
        <p:nvSpPr>
          <p:cNvPr id="20" name="Content Placeholder 19"/>
          <p:cNvSpPr>
            <a:spLocks noGrp="1"/>
          </p:cNvSpPr>
          <p:nvPr>
            <p:ph sz="half" idx="2"/>
          </p:nvPr>
        </p:nvSpPr>
        <p:spPr/>
        <p:txBody>
          <a:bodyPr/>
          <a:lstStyle/>
          <a:p>
            <a:endParaRPr lang="en-GB"/>
          </a:p>
        </p:txBody>
      </p:sp>
      <p:pic>
        <p:nvPicPr>
          <p:cNvPr id="15365" name="Picture 6"/>
          <p:cNvPicPr>
            <a:picLocks noChangeAspect="1" noChangeArrowheads="1"/>
          </p:cNvPicPr>
          <p:nvPr/>
        </p:nvPicPr>
        <p:blipFill>
          <a:blip r:embed="rId2" cstate="print"/>
          <a:srcRect t="3712"/>
          <a:stretch>
            <a:fillRect/>
          </a:stretch>
        </p:blipFill>
        <p:spPr bwMode="auto">
          <a:xfrm>
            <a:off x="4643438" y="1993900"/>
            <a:ext cx="4040187" cy="3890963"/>
          </a:xfrm>
          <a:prstGeom prst="rect">
            <a:avLst/>
          </a:prstGeom>
          <a:noFill/>
          <a:ln w="25400">
            <a:solidFill>
              <a:schemeClr val="tx1"/>
            </a:solidFill>
            <a:miter lim="800000"/>
            <a:headEnd/>
            <a:tailEnd/>
          </a:ln>
        </p:spPr>
      </p:pic>
      <p:grpSp>
        <p:nvGrpSpPr>
          <p:cNvPr id="2" name="Group 11"/>
          <p:cNvGrpSpPr/>
          <p:nvPr/>
        </p:nvGrpSpPr>
        <p:grpSpPr>
          <a:xfrm>
            <a:off x="0" y="6453336"/>
            <a:ext cx="8964488" cy="360040"/>
            <a:chOff x="0" y="6453336"/>
            <a:chExt cx="8964488" cy="360040"/>
          </a:xfrm>
        </p:grpSpPr>
        <p:sp>
          <p:nvSpPr>
            <p:cNvPr id="13" name="Rectangle 12"/>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GB" smtClean="0"/>
              <a:t>Safety</a:t>
            </a:r>
          </a:p>
        </p:txBody>
      </p:sp>
      <p:sp>
        <p:nvSpPr>
          <p:cNvPr id="16387" name="Rectangle 5"/>
          <p:cNvSpPr>
            <a:spLocks noGrp="1" noChangeArrowheads="1"/>
          </p:cNvSpPr>
          <p:nvPr>
            <p:ph type="body" sz="half" idx="1"/>
          </p:nvPr>
        </p:nvSpPr>
        <p:spPr/>
        <p:txBody>
          <a:bodyPr>
            <a:normAutofit lnSpcReduction="10000"/>
          </a:bodyPr>
          <a:lstStyle/>
          <a:p>
            <a:r>
              <a:rPr lang="en-GB" smtClean="0"/>
              <a:t>New materials and a redesign of the method used to attach the flex to an iron have all but eliminated the risk caused by frayed and worn flexes.</a:t>
            </a:r>
            <a:endParaRPr lang="en-GB" dirty="0" smtClean="0"/>
          </a:p>
        </p:txBody>
      </p:sp>
      <p:sp>
        <p:nvSpPr>
          <p:cNvPr id="20" name="Content Placeholder 19"/>
          <p:cNvSpPr>
            <a:spLocks noGrp="1"/>
          </p:cNvSpPr>
          <p:nvPr>
            <p:ph sz="half" idx="2"/>
          </p:nvPr>
        </p:nvSpPr>
        <p:spPr/>
        <p:txBody>
          <a:bodyPr/>
          <a:lstStyle/>
          <a:p>
            <a:endParaRPr lang="en-GB"/>
          </a:p>
        </p:txBody>
      </p:sp>
      <p:pic>
        <p:nvPicPr>
          <p:cNvPr id="16389" name="Picture 7"/>
          <p:cNvPicPr>
            <a:picLocks noChangeAspect="1" noChangeArrowheads="1"/>
          </p:cNvPicPr>
          <p:nvPr/>
        </p:nvPicPr>
        <p:blipFill>
          <a:blip r:embed="rId2" cstate="print"/>
          <a:srcRect l="28166" b="14630"/>
          <a:stretch>
            <a:fillRect/>
          </a:stretch>
        </p:blipFill>
        <p:spPr bwMode="auto">
          <a:xfrm>
            <a:off x="4643438" y="1989138"/>
            <a:ext cx="4040187" cy="3886200"/>
          </a:xfrm>
          <a:prstGeom prst="rect">
            <a:avLst/>
          </a:prstGeom>
          <a:noFill/>
          <a:ln w="25400">
            <a:solidFill>
              <a:schemeClr val="tx1"/>
            </a:solidFill>
            <a:miter lim="800000"/>
            <a:headEnd/>
            <a:tailEnd/>
          </a:ln>
        </p:spPr>
      </p:pic>
      <p:grpSp>
        <p:nvGrpSpPr>
          <p:cNvPr id="2" name="Group 11"/>
          <p:cNvGrpSpPr/>
          <p:nvPr/>
        </p:nvGrpSpPr>
        <p:grpSpPr>
          <a:xfrm>
            <a:off x="0" y="6453336"/>
            <a:ext cx="8964488" cy="360040"/>
            <a:chOff x="0" y="6453336"/>
            <a:chExt cx="8964488" cy="360040"/>
          </a:xfrm>
        </p:grpSpPr>
        <p:sp>
          <p:nvSpPr>
            <p:cNvPr id="13" name="Rectangle 12"/>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smtClean="0"/>
              <a:t>Task</a:t>
            </a:r>
          </a:p>
        </p:txBody>
      </p:sp>
      <p:sp>
        <p:nvSpPr>
          <p:cNvPr id="17411" name="Rectangle 3"/>
          <p:cNvSpPr>
            <a:spLocks noGrp="1" noChangeArrowheads="1"/>
          </p:cNvSpPr>
          <p:nvPr>
            <p:ph idx="1"/>
          </p:nvPr>
        </p:nvSpPr>
        <p:spPr/>
        <p:txBody>
          <a:bodyPr/>
          <a:lstStyle/>
          <a:p>
            <a:r>
              <a:rPr lang="en-GB" smtClean="0"/>
              <a:t>Google “</a:t>
            </a:r>
            <a:r>
              <a:rPr lang="en-GB" u="sng" smtClean="0"/>
              <a:t>ceramic knife</a:t>
            </a:r>
            <a:r>
              <a:rPr lang="en-GB" smtClean="0"/>
              <a:t>” and list several facts with regard to </a:t>
            </a:r>
            <a:r>
              <a:rPr lang="en-GB" u="sng" smtClean="0"/>
              <a:t>Safety &amp; legislation</a:t>
            </a:r>
            <a:r>
              <a:rPr lang="en-GB" smtClean="0"/>
              <a:t>.</a:t>
            </a:r>
          </a:p>
          <a:p>
            <a:endParaRPr lang="en-GB" smtClean="0"/>
          </a:p>
        </p:txBody>
      </p:sp>
      <p:pic>
        <p:nvPicPr>
          <p:cNvPr id="17412" name="Picture 4" descr="eg7"/>
          <p:cNvPicPr>
            <a:picLocks noChangeAspect="1" noChangeArrowheads="1"/>
          </p:cNvPicPr>
          <p:nvPr/>
        </p:nvPicPr>
        <p:blipFill>
          <a:blip r:embed="rId2" cstate="print"/>
          <a:srcRect b="44951"/>
          <a:stretch>
            <a:fillRect/>
          </a:stretch>
        </p:blipFill>
        <p:spPr bwMode="auto">
          <a:xfrm>
            <a:off x="1331913" y="4652963"/>
            <a:ext cx="6562725" cy="720725"/>
          </a:xfrm>
          <a:prstGeom prst="rect">
            <a:avLst/>
          </a:prstGeom>
          <a:noFill/>
          <a:ln w="9525">
            <a:noFill/>
            <a:miter lim="800000"/>
            <a:headEnd/>
            <a:tailEnd/>
          </a:ln>
        </p:spPr>
      </p:pic>
      <p:grpSp>
        <p:nvGrpSpPr>
          <p:cNvPr id="2" name="Group 10"/>
          <p:cNvGrpSpPr/>
          <p:nvPr/>
        </p:nvGrpSpPr>
        <p:grpSpPr>
          <a:xfrm>
            <a:off x="0" y="6453336"/>
            <a:ext cx="8964488" cy="360040"/>
            <a:chOff x="0" y="6453336"/>
            <a:chExt cx="8964488" cy="360040"/>
          </a:xfrm>
        </p:grpSpPr>
        <p:sp>
          <p:nvSpPr>
            <p:cNvPr id="12" name="Rectangle 11"/>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18" descr="Untitled-1.png">
            <a:hlinkClick r:id="rId3" action="ppaction://hlinkpres?slideindex=1&amp;slidetitle="/>
          </p:cNvPr>
          <p:cNvPicPr>
            <a:picLocks noChangeAspect="1"/>
          </p:cNvPicPr>
          <p:nvPr/>
        </p:nvPicPr>
        <p:blipFill>
          <a:blip r:embed="rId4" cstate="print"/>
          <a:stretch>
            <a:fillRect/>
          </a:stretch>
        </p:blipFill>
        <p:spPr>
          <a:xfrm>
            <a:off x="7442413" y="6299270"/>
            <a:ext cx="1701587" cy="55873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cstate="print"/>
          <a:srcRect/>
          <a:stretch>
            <a:fillRect/>
          </a:stretch>
        </p:blipFill>
        <p:spPr bwMode="auto">
          <a:xfrm>
            <a:off x="7624138" y="5085184"/>
            <a:ext cx="1519862" cy="1772816"/>
          </a:xfrm>
          <a:prstGeom prst="rect">
            <a:avLst/>
          </a:prstGeom>
          <a:noFill/>
          <a:ln w="9525">
            <a:noFill/>
            <a:miter lim="800000"/>
            <a:headEnd/>
            <a:tailEnd/>
          </a:ln>
        </p:spPr>
      </p:pic>
      <p:pic>
        <p:nvPicPr>
          <p:cNvPr id="43010" name="Picture 2" descr="http://www.undertheradarblog.com/wp-content/uploads/2011/07/Brainstorming.jpeg"/>
          <p:cNvPicPr>
            <a:picLocks noChangeAspect="1" noChangeArrowheads="1"/>
          </p:cNvPicPr>
          <p:nvPr/>
        </p:nvPicPr>
        <p:blipFill>
          <a:blip r:embed="rId3" cstate="print"/>
          <a:srcRect b="5858"/>
          <a:stretch>
            <a:fillRect/>
          </a:stretch>
        </p:blipFill>
        <p:spPr bwMode="auto">
          <a:xfrm>
            <a:off x="4765165" y="5010832"/>
            <a:ext cx="2743983" cy="1514512"/>
          </a:xfrm>
          <a:prstGeom prst="rect">
            <a:avLst/>
          </a:prstGeom>
          <a:noFill/>
        </p:spPr>
      </p:pic>
      <p:sp>
        <p:nvSpPr>
          <p:cNvPr id="7170" name="Rectangle 2"/>
          <p:cNvSpPr>
            <a:spLocks noGrp="1" noChangeArrowheads="1"/>
          </p:cNvSpPr>
          <p:nvPr>
            <p:ph type="title"/>
          </p:nvPr>
        </p:nvSpPr>
        <p:spPr/>
        <p:txBody>
          <a:bodyPr/>
          <a:lstStyle/>
          <a:p>
            <a:r>
              <a:rPr lang="en-GB" smtClean="0"/>
              <a:t>What is Intellectual Property?</a:t>
            </a:r>
            <a:endParaRPr lang="en-US" dirty="0" smtClean="0"/>
          </a:p>
        </p:txBody>
      </p:sp>
      <p:sp>
        <p:nvSpPr>
          <p:cNvPr id="7171" name="Rectangle 3"/>
          <p:cNvSpPr>
            <a:spLocks noGrp="1" noChangeArrowheads="1"/>
          </p:cNvSpPr>
          <p:nvPr>
            <p:ph idx="1"/>
          </p:nvPr>
        </p:nvSpPr>
        <p:spPr/>
        <p:txBody>
          <a:bodyPr/>
          <a:lstStyle/>
          <a:p>
            <a:r>
              <a:rPr lang="en-GB" dirty="0" smtClean="0"/>
              <a:t>Creative processes generate new ideas, whether in the field of product design, music, art or elsewhere. These ideas, which may have commercial value, are the intellectual property (IP) of the creator, whether they are an individual or a company organisation.</a:t>
            </a:r>
          </a:p>
          <a:p>
            <a:r>
              <a:rPr lang="en-GB" dirty="0" smtClean="0"/>
              <a:t>Have enormous commercial value, and can be traded as a commodity. </a:t>
            </a:r>
          </a:p>
          <a:p>
            <a:endParaRPr lang="en-GB" dirty="0" smtClean="0"/>
          </a:p>
          <a:p>
            <a:endParaRPr lang="en-US" dirty="0" smtClean="0"/>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internetbookselling.com/images/ideas-to-make-money.jpg"/>
          <p:cNvPicPr>
            <a:picLocks noChangeAspect="1" noChangeArrowheads="1"/>
          </p:cNvPicPr>
          <p:nvPr/>
        </p:nvPicPr>
        <p:blipFill>
          <a:blip r:embed="rId2" cstate="print"/>
          <a:srcRect l="16028" t="10698" r="17188" b="10850"/>
          <a:stretch>
            <a:fillRect/>
          </a:stretch>
        </p:blipFill>
        <p:spPr bwMode="auto">
          <a:xfrm rot="17179906">
            <a:off x="6219019" y="4090177"/>
            <a:ext cx="1800200" cy="3168352"/>
          </a:xfrm>
          <a:prstGeom prst="rect">
            <a:avLst/>
          </a:prstGeom>
          <a:noFill/>
        </p:spPr>
      </p:pic>
      <p:sp>
        <p:nvSpPr>
          <p:cNvPr id="2" name="Title 1"/>
          <p:cNvSpPr>
            <a:spLocks noGrp="1"/>
          </p:cNvSpPr>
          <p:nvPr>
            <p:ph type="title"/>
          </p:nvPr>
        </p:nvSpPr>
        <p:spPr/>
        <p:txBody>
          <a:bodyPr/>
          <a:lstStyle/>
          <a:p>
            <a:r>
              <a:rPr lang="en-GB" smtClean="0"/>
              <a:t>What is Intellectual Property?</a:t>
            </a:r>
            <a:endParaRPr lang="en-GB" dirty="0"/>
          </a:p>
        </p:txBody>
      </p:sp>
      <p:sp>
        <p:nvSpPr>
          <p:cNvPr id="3" name="Content Placeholder 2"/>
          <p:cNvSpPr>
            <a:spLocks noGrp="1"/>
          </p:cNvSpPr>
          <p:nvPr>
            <p:ph idx="1"/>
          </p:nvPr>
        </p:nvSpPr>
        <p:spPr/>
        <p:txBody>
          <a:bodyPr/>
          <a:lstStyle/>
          <a:p>
            <a:r>
              <a:rPr lang="en-GB" dirty="0" smtClean="0"/>
              <a:t>Commercially valuable ideas can be at risk if not carefully protected, and others may gain commercial advantage as a result. </a:t>
            </a:r>
          </a:p>
          <a:p>
            <a:r>
              <a:rPr lang="en-GB" dirty="0" smtClean="0"/>
              <a:t>Over the last three hundred years five different types of IP protection have been developed on top of the first type ever used: Confidentiality.</a:t>
            </a:r>
          </a:p>
          <a:p>
            <a:endParaRPr lang="en-GB" dirty="0"/>
          </a:p>
        </p:txBody>
      </p:sp>
      <p:grpSp>
        <p:nvGrpSpPr>
          <p:cNvPr id="4"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smtClean="0"/>
              <a:t>Intellectual Property</a:t>
            </a:r>
            <a:endParaRPr lang="en-US" smtClean="0"/>
          </a:p>
        </p:txBody>
      </p:sp>
      <p:sp>
        <p:nvSpPr>
          <p:cNvPr id="8195" name="Rectangle 3"/>
          <p:cNvSpPr>
            <a:spLocks noGrp="1" noChangeArrowheads="1"/>
          </p:cNvSpPr>
          <p:nvPr>
            <p:ph idx="1"/>
          </p:nvPr>
        </p:nvSpPr>
        <p:spPr/>
        <p:txBody>
          <a:bodyPr/>
          <a:lstStyle/>
          <a:p>
            <a:r>
              <a:rPr lang="en-GB" dirty="0" smtClean="0"/>
              <a:t>These six types of protection are:</a:t>
            </a:r>
          </a:p>
          <a:p>
            <a:pPr marL="971550" lvl="1" indent="-514350">
              <a:buFont typeface="+mj-lt"/>
              <a:buAutoNum type="arabicPeriod"/>
            </a:pPr>
            <a:r>
              <a:rPr lang="en-GB" dirty="0" smtClean="0"/>
              <a:t>Confidentiality</a:t>
            </a:r>
          </a:p>
          <a:p>
            <a:pPr marL="971550" lvl="1" indent="-514350">
              <a:buFont typeface="+mj-lt"/>
              <a:buAutoNum type="arabicPeriod"/>
            </a:pPr>
            <a:r>
              <a:rPr lang="en-GB" dirty="0" smtClean="0"/>
              <a:t>Copyright</a:t>
            </a:r>
          </a:p>
          <a:p>
            <a:pPr marL="971550" lvl="1" indent="-514350">
              <a:buFont typeface="+mj-lt"/>
              <a:buAutoNum type="arabicPeriod"/>
            </a:pPr>
            <a:r>
              <a:rPr lang="en-GB" dirty="0" smtClean="0"/>
              <a:t>Trademark</a:t>
            </a:r>
            <a:endParaRPr lang="en-GB" dirty="0"/>
          </a:p>
          <a:p>
            <a:pPr marL="971550" lvl="1" indent="-514350">
              <a:buFont typeface="+mj-lt"/>
              <a:buAutoNum type="arabicPeriod"/>
            </a:pPr>
            <a:r>
              <a:rPr lang="en-GB" dirty="0" smtClean="0"/>
              <a:t>Design right</a:t>
            </a:r>
          </a:p>
          <a:p>
            <a:pPr marL="971550" lvl="1" indent="-514350">
              <a:buFont typeface="+mj-lt"/>
              <a:buAutoNum type="arabicPeriod"/>
            </a:pPr>
            <a:r>
              <a:rPr lang="en-GB" dirty="0" smtClean="0"/>
              <a:t>Registered design</a:t>
            </a:r>
          </a:p>
          <a:p>
            <a:pPr marL="971550" lvl="1" indent="-514350">
              <a:buFont typeface="+mj-lt"/>
              <a:buAutoNum type="arabicPeriod"/>
            </a:pPr>
            <a:r>
              <a:rPr lang="en-GB" dirty="0" smtClean="0"/>
              <a:t>Patent.</a:t>
            </a:r>
            <a:endParaRPr lang="en-US" dirty="0" smtClean="0"/>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0962" name="Picture 2" descr="http://onestop-locks.com/images/padlock-2inch-wide-hardened-steel-shackle_77C-2_med.jpg"/>
          <p:cNvPicPr>
            <a:picLocks noChangeAspect="1" noChangeArrowheads="1"/>
          </p:cNvPicPr>
          <p:nvPr/>
        </p:nvPicPr>
        <p:blipFill>
          <a:blip r:embed="rId2" cstate="print"/>
          <a:srcRect/>
          <a:stretch>
            <a:fillRect/>
          </a:stretch>
        </p:blipFill>
        <p:spPr bwMode="auto">
          <a:xfrm rot="19634594">
            <a:off x="4948068" y="2398249"/>
            <a:ext cx="2857500" cy="276225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smtClean="0"/>
              <a:t>Confidentiality</a:t>
            </a:r>
            <a:endParaRPr lang="en-US" dirty="0" smtClean="0"/>
          </a:p>
        </p:txBody>
      </p:sp>
      <p:sp>
        <p:nvSpPr>
          <p:cNvPr id="9219" name="Rectangle 3"/>
          <p:cNvSpPr>
            <a:spLocks noGrp="1" noChangeArrowheads="1"/>
          </p:cNvSpPr>
          <p:nvPr>
            <p:ph idx="1"/>
          </p:nvPr>
        </p:nvSpPr>
        <p:spPr/>
        <p:txBody>
          <a:bodyPr>
            <a:normAutofit fontScale="77500" lnSpcReduction="20000"/>
          </a:bodyPr>
          <a:lstStyle/>
          <a:p>
            <a:r>
              <a:rPr lang="en-GB" smtClean="0"/>
              <a:t>This the big name for secrets. Secrets have been around for a long time, and they are cheap to keep as long as the people keeping them can be trusted. In general, the fewer people who know a secret, the safer it is. </a:t>
            </a:r>
          </a:p>
          <a:p>
            <a:r>
              <a:rPr lang="en-GB" smtClean="0"/>
              <a:t>Some companies use confidentiality rather than patents because applying for patents results in the application becoming public. Not much use if you are designing a top-secret product!</a:t>
            </a:r>
          </a:p>
          <a:p>
            <a:r>
              <a:rPr lang="en-GB" smtClean="0"/>
              <a:t>But secrets are not much use for some people. For example, protecting a new tune with a confidentiality agreement would mean that the composer would never earn any money, as no one would be able to hear it.</a:t>
            </a:r>
          </a:p>
          <a:p>
            <a:endParaRPr lang="en-US" dirty="0" smtClean="0"/>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dirty="0" smtClean="0"/>
              <a:t>Confidentiality – Example</a:t>
            </a:r>
            <a:endParaRPr lang="en-US" dirty="0" smtClean="0"/>
          </a:p>
        </p:txBody>
      </p:sp>
      <p:sp>
        <p:nvSpPr>
          <p:cNvPr id="10243" name="Rectangle 3"/>
          <p:cNvSpPr>
            <a:spLocks noGrp="1" noChangeArrowheads="1"/>
          </p:cNvSpPr>
          <p:nvPr>
            <p:ph idx="1"/>
          </p:nvPr>
        </p:nvSpPr>
        <p:spPr/>
        <p:txBody>
          <a:bodyPr>
            <a:normAutofit fontScale="85000" lnSpcReduction="20000"/>
          </a:bodyPr>
          <a:lstStyle/>
          <a:p>
            <a:r>
              <a:rPr lang="en-GB" smtClean="0"/>
              <a:t>Only three people in the world know the exact recipe for Barr’s Irn Bru. Until recently they were all members of the Barr family, but now one of the company employees has the ‘know how’. </a:t>
            </a:r>
          </a:p>
          <a:p>
            <a:r>
              <a:rPr lang="en-GB" smtClean="0"/>
              <a:t>The reason that the recipe is kept secret is that competitors have to guess how to copy it, whereas if it was patented they could visit the patent library, find out exactly how it is made and alter their own brew slightly, and not to infringe the Barr patent. </a:t>
            </a:r>
          </a:p>
          <a:p>
            <a:r>
              <a:rPr lang="en-GB" smtClean="0"/>
              <a:t>Some agreements prohibit those ‘in the know’ from travelling together in the case the secret is lost due to an accident.</a:t>
            </a:r>
          </a:p>
          <a:p>
            <a:endParaRPr lang="en-US" smtClean="0"/>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smtClean="0"/>
              <a:t>Confidentiality – Process</a:t>
            </a:r>
            <a:endParaRPr lang="en-US" smtClean="0"/>
          </a:p>
        </p:txBody>
      </p:sp>
      <p:sp>
        <p:nvSpPr>
          <p:cNvPr id="11267" name="Rectangle 3"/>
          <p:cNvSpPr>
            <a:spLocks noGrp="1" noChangeArrowheads="1"/>
          </p:cNvSpPr>
          <p:nvPr>
            <p:ph idx="1"/>
          </p:nvPr>
        </p:nvSpPr>
        <p:spPr/>
        <p:txBody>
          <a:bodyPr/>
          <a:lstStyle/>
          <a:p>
            <a:r>
              <a:rPr lang="en-GB" smtClean="0"/>
              <a:t>A confidentiality agreement is usually drawn up by a solicitor and is signed by those ‘in the know’. This is then legally binding and any breach could result in legal action.</a:t>
            </a:r>
            <a:endParaRPr lang="en-US" smtClean="0"/>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smtClean="0"/>
              <a:t>Economics</a:t>
            </a:r>
            <a:endParaRPr lang="en-US"/>
          </a:p>
        </p:txBody>
      </p:sp>
      <p:sp>
        <p:nvSpPr>
          <p:cNvPr id="9219" name="Rectangle 3"/>
          <p:cNvSpPr>
            <a:spLocks noGrp="1" noChangeArrowheads="1"/>
          </p:cNvSpPr>
          <p:nvPr>
            <p:ph idx="1"/>
          </p:nvPr>
        </p:nvSpPr>
        <p:spPr/>
        <p:txBody>
          <a:bodyPr/>
          <a:lstStyle/>
          <a:p>
            <a:r>
              <a:rPr lang="en-US" dirty="0" smtClean="0"/>
              <a:t>The price of a product depends on creating a balance between:</a:t>
            </a:r>
          </a:p>
          <a:p>
            <a:pPr lvl="1"/>
            <a:r>
              <a:rPr lang="en-US" dirty="0" smtClean="0"/>
              <a:t>Manufacturing costs</a:t>
            </a:r>
          </a:p>
          <a:p>
            <a:pPr lvl="1"/>
            <a:r>
              <a:rPr lang="en-US" dirty="0" smtClean="0"/>
              <a:t>Advertising and distribution costs</a:t>
            </a:r>
          </a:p>
          <a:p>
            <a:pPr lvl="1"/>
            <a:r>
              <a:rPr lang="en-US" dirty="0" smtClean="0"/>
              <a:t>Design and development costs</a:t>
            </a:r>
          </a:p>
          <a:p>
            <a:pPr lvl="1"/>
            <a:r>
              <a:rPr lang="en-US" dirty="0" smtClean="0"/>
              <a:t>Profits, overheads and reinvestment</a:t>
            </a:r>
          </a:p>
          <a:p>
            <a:pPr lvl="1"/>
            <a:r>
              <a:rPr lang="en-US" dirty="0" smtClean="0"/>
              <a:t>Prices set by other manufacturers</a:t>
            </a:r>
            <a:endParaRPr lang="en-US" dirty="0"/>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smtClean="0"/>
              <a:t>Task 1</a:t>
            </a:r>
            <a:endParaRPr lang="en-US" smtClean="0"/>
          </a:p>
        </p:txBody>
      </p:sp>
      <p:sp>
        <p:nvSpPr>
          <p:cNvPr id="12291" name="Rectangle 3"/>
          <p:cNvSpPr>
            <a:spLocks noGrp="1" noChangeArrowheads="1"/>
          </p:cNvSpPr>
          <p:nvPr>
            <p:ph idx="1"/>
          </p:nvPr>
        </p:nvSpPr>
        <p:spPr/>
        <p:txBody>
          <a:bodyPr/>
          <a:lstStyle/>
          <a:p>
            <a:r>
              <a:rPr lang="en-GB" smtClean="0"/>
              <a:t>Try to find some other examples of well known ‘secret recipes’.</a:t>
            </a:r>
          </a:p>
          <a:p>
            <a:endParaRPr lang="en-GB" smtClean="0"/>
          </a:p>
          <a:p>
            <a:r>
              <a:rPr lang="en-GB" smtClean="0"/>
              <a:t>Explain why Barr’s Irn Bru is kept secret and not patented.</a:t>
            </a:r>
          </a:p>
          <a:p>
            <a:endParaRPr lang="en-US" smtClean="0"/>
          </a:p>
        </p:txBody>
      </p:sp>
      <p:pic>
        <p:nvPicPr>
          <p:cNvPr id="12292" name="Picture 4"/>
          <p:cNvPicPr>
            <a:picLocks noChangeAspect="1" noChangeArrowheads="1"/>
          </p:cNvPicPr>
          <p:nvPr/>
        </p:nvPicPr>
        <p:blipFill>
          <a:blip r:embed="rId2" cstate="print"/>
          <a:srcRect t="34198" b="34143"/>
          <a:stretch>
            <a:fillRect/>
          </a:stretch>
        </p:blipFill>
        <p:spPr bwMode="auto">
          <a:xfrm>
            <a:off x="2076450" y="4724400"/>
            <a:ext cx="4943475" cy="1800225"/>
          </a:xfrm>
          <a:prstGeom prst="rect">
            <a:avLst/>
          </a:prstGeom>
          <a:noFill/>
          <a:ln w="9525">
            <a:noFill/>
            <a:miter lim="800000"/>
            <a:headEnd/>
            <a:tailEnd/>
          </a:ln>
        </p:spPr>
      </p:pic>
      <p:grpSp>
        <p:nvGrpSpPr>
          <p:cNvPr id="2" name="Group 4"/>
          <p:cNvGrpSpPr/>
          <p:nvPr/>
        </p:nvGrpSpPr>
        <p:grpSpPr>
          <a:xfrm>
            <a:off x="0" y="6453336"/>
            <a:ext cx="8964488" cy="360040"/>
            <a:chOff x="0" y="6453336"/>
            <a:chExt cx="8964488" cy="360040"/>
          </a:xfrm>
        </p:grpSpPr>
        <p:sp>
          <p:nvSpPr>
            <p:cNvPr id="6" name="Rectangle 5"/>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smtClean="0"/>
              <a:t>Copyright ©</a:t>
            </a:r>
            <a:endParaRPr lang="en-US"/>
          </a:p>
        </p:txBody>
      </p:sp>
      <p:sp>
        <p:nvSpPr>
          <p:cNvPr id="13315" name="Rectangle 3"/>
          <p:cNvSpPr>
            <a:spLocks noGrp="1" noChangeArrowheads="1"/>
          </p:cNvSpPr>
          <p:nvPr>
            <p:ph idx="1"/>
          </p:nvPr>
        </p:nvSpPr>
        <p:spPr/>
        <p:txBody>
          <a:bodyPr>
            <a:normAutofit fontScale="92500" lnSpcReduction="10000"/>
          </a:bodyPr>
          <a:lstStyle/>
          <a:p>
            <a:r>
              <a:rPr lang="en-GB" smtClean="0"/>
              <a:t>Copyright is used mainly to protect written, printed or broadcast materials, and is relatively simple to use. </a:t>
            </a:r>
          </a:p>
          <a:p>
            <a:r>
              <a:rPr lang="en-GB" smtClean="0"/>
              <a:t>It actually exists on any written piece, the copyright usually belonging to the author automatically, although it can belong to the company employing the author if that has been agreed.</a:t>
            </a:r>
          </a:p>
          <a:p>
            <a:r>
              <a:rPr lang="en-GB" smtClean="0"/>
              <a:t>The copyright can be bought and sold in the same way as any other commodity.</a:t>
            </a:r>
          </a:p>
          <a:p>
            <a:endParaRPr lang="en-GB" smtClean="0"/>
          </a:p>
          <a:p>
            <a:endParaRPr lang="en-US" smtClean="0"/>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mtClean="0"/>
              <a:t>Trademark</a:t>
            </a:r>
            <a:endParaRPr lang="en-US" smtClean="0"/>
          </a:p>
        </p:txBody>
      </p:sp>
      <p:sp>
        <p:nvSpPr>
          <p:cNvPr id="14339" name="Rectangle 3"/>
          <p:cNvSpPr>
            <a:spLocks noGrp="1" noChangeArrowheads="1"/>
          </p:cNvSpPr>
          <p:nvPr>
            <p:ph idx="1"/>
          </p:nvPr>
        </p:nvSpPr>
        <p:spPr/>
        <p:txBody>
          <a:bodyPr>
            <a:normAutofit fontScale="92500" lnSpcReduction="20000"/>
          </a:bodyPr>
          <a:lstStyle/>
          <a:p>
            <a:r>
              <a:rPr lang="en-GB" smtClean="0"/>
              <a:t>Trademarks are all around us nowadays. </a:t>
            </a:r>
          </a:p>
          <a:p>
            <a:r>
              <a:rPr lang="en-GB" smtClean="0"/>
              <a:t>Most logos that you see on anything from adverts to clothing are Trademarks. They identify the product with a company, and the company hopes that its image will help to sell the product.</a:t>
            </a:r>
          </a:p>
          <a:p>
            <a:r>
              <a:rPr lang="en-GB" smtClean="0"/>
              <a:t>Trademarks have been registered since 1876, at the Patent Office. </a:t>
            </a:r>
          </a:p>
          <a:p>
            <a:r>
              <a:rPr lang="en-GB" smtClean="0"/>
              <a:t>Trademarks are usually words, although it is becoming more common for other items to be protected in this way too, for example tunes (T-mobile) and aromas (perfumes, etc.). </a:t>
            </a:r>
            <a:endParaRPr lang="en-US" smtClean="0"/>
          </a:p>
        </p:txBody>
      </p:sp>
      <p:pic>
        <p:nvPicPr>
          <p:cNvPr id="14340" name="Picture 5"/>
          <p:cNvPicPr>
            <a:picLocks noChangeAspect="1" noChangeArrowheads="1"/>
          </p:cNvPicPr>
          <p:nvPr/>
        </p:nvPicPr>
        <p:blipFill>
          <a:blip r:embed="rId2" cstate="print"/>
          <a:srcRect l="30238" t="21571" r="33047" b="39523"/>
          <a:stretch>
            <a:fillRect/>
          </a:stretch>
        </p:blipFill>
        <p:spPr bwMode="auto">
          <a:xfrm>
            <a:off x="899592" y="0"/>
            <a:ext cx="993462" cy="1052736"/>
          </a:xfrm>
          <a:prstGeom prst="rect">
            <a:avLst/>
          </a:prstGeom>
          <a:noFill/>
          <a:ln w="9525">
            <a:noFill/>
            <a:miter lim="800000"/>
            <a:headEnd/>
            <a:tailEnd/>
          </a:ln>
        </p:spPr>
      </p:pic>
      <p:pic>
        <p:nvPicPr>
          <p:cNvPr id="14341" name="Picture 6"/>
          <p:cNvPicPr>
            <a:picLocks noChangeAspect="1" noChangeArrowheads="1"/>
          </p:cNvPicPr>
          <p:nvPr/>
        </p:nvPicPr>
        <p:blipFill>
          <a:blip r:embed="rId3" cstate="print"/>
          <a:srcRect/>
          <a:stretch>
            <a:fillRect/>
          </a:stretch>
        </p:blipFill>
        <p:spPr bwMode="auto">
          <a:xfrm>
            <a:off x="0" y="1"/>
            <a:ext cx="870509" cy="1052736"/>
          </a:xfrm>
          <a:prstGeom prst="rect">
            <a:avLst/>
          </a:prstGeom>
          <a:noFill/>
          <a:ln w="9525">
            <a:noFill/>
            <a:miter lim="800000"/>
            <a:headEnd/>
            <a:tailEnd/>
          </a:ln>
        </p:spPr>
      </p:pic>
      <p:pic>
        <p:nvPicPr>
          <p:cNvPr id="14342" name="Picture 7"/>
          <p:cNvPicPr>
            <a:picLocks noChangeAspect="1" noChangeArrowheads="1"/>
          </p:cNvPicPr>
          <p:nvPr/>
        </p:nvPicPr>
        <p:blipFill>
          <a:blip r:embed="rId4" cstate="print"/>
          <a:srcRect/>
          <a:stretch>
            <a:fillRect/>
          </a:stretch>
        </p:blipFill>
        <p:spPr bwMode="auto">
          <a:xfrm>
            <a:off x="7164288" y="0"/>
            <a:ext cx="711059" cy="980728"/>
          </a:xfrm>
          <a:prstGeom prst="rect">
            <a:avLst/>
          </a:prstGeom>
          <a:noFill/>
          <a:ln w="9525">
            <a:noFill/>
            <a:miter lim="800000"/>
            <a:headEnd/>
            <a:tailEnd/>
          </a:ln>
        </p:spPr>
      </p:pic>
      <p:pic>
        <p:nvPicPr>
          <p:cNvPr id="14343" name="Picture 8"/>
          <p:cNvPicPr>
            <a:picLocks noChangeAspect="1" noChangeArrowheads="1"/>
          </p:cNvPicPr>
          <p:nvPr/>
        </p:nvPicPr>
        <p:blipFill>
          <a:blip r:embed="rId5" cstate="print"/>
          <a:srcRect/>
          <a:stretch>
            <a:fillRect/>
          </a:stretch>
        </p:blipFill>
        <p:spPr bwMode="auto">
          <a:xfrm>
            <a:off x="8028384" y="0"/>
            <a:ext cx="1115616" cy="1115616"/>
          </a:xfrm>
          <a:prstGeom prst="rect">
            <a:avLst/>
          </a:prstGeom>
          <a:noFill/>
          <a:ln w="9525">
            <a:noFill/>
            <a:miter lim="800000"/>
            <a:headEnd/>
            <a:tailEnd/>
          </a:ln>
        </p:spPr>
      </p:pic>
      <p:grpSp>
        <p:nvGrpSpPr>
          <p:cNvPr id="2" name="Group 7"/>
          <p:cNvGrpSpPr/>
          <p:nvPr/>
        </p:nvGrpSpPr>
        <p:grpSpPr>
          <a:xfrm>
            <a:off x="0" y="6453336"/>
            <a:ext cx="8964488" cy="360040"/>
            <a:chOff x="0" y="6453336"/>
            <a:chExt cx="8964488" cy="360040"/>
          </a:xfrm>
        </p:grpSpPr>
        <p:sp>
          <p:nvSpPr>
            <p:cNvPr id="9" name="Rectangle 8"/>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4818" name="Picture 2" descr="http://www.tvfoodmaps.com/images/android1_icon.png"/>
          <p:cNvPicPr>
            <a:picLocks noChangeAspect="1" noChangeArrowheads="1"/>
          </p:cNvPicPr>
          <p:nvPr/>
        </p:nvPicPr>
        <p:blipFill>
          <a:blip r:embed="rId6" cstate="print"/>
          <a:srcRect/>
          <a:stretch>
            <a:fillRect/>
          </a:stretch>
        </p:blipFill>
        <p:spPr bwMode="auto">
          <a:xfrm>
            <a:off x="2051720" y="1"/>
            <a:ext cx="922446" cy="105273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p:cNvPicPr>
            <a:picLocks noChangeAspect="1" noChangeArrowheads="1"/>
          </p:cNvPicPr>
          <p:nvPr/>
        </p:nvPicPr>
        <p:blipFill>
          <a:blip r:embed="rId2" cstate="print"/>
          <a:srcRect l="9282" t="8704" r="10137" b="34528"/>
          <a:stretch>
            <a:fillRect/>
          </a:stretch>
        </p:blipFill>
        <p:spPr bwMode="auto">
          <a:xfrm>
            <a:off x="5331638" y="1"/>
            <a:ext cx="3812361" cy="1484784"/>
          </a:xfrm>
          <a:prstGeom prst="rect">
            <a:avLst/>
          </a:prstGeom>
          <a:noFill/>
          <a:ln w="9525">
            <a:noFill/>
            <a:miter lim="800000"/>
            <a:headEnd/>
            <a:tailEnd/>
          </a:ln>
        </p:spPr>
      </p:pic>
      <p:sp>
        <p:nvSpPr>
          <p:cNvPr id="15363" name="Rectangle 2"/>
          <p:cNvSpPr>
            <a:spLocks noGrp="1" noChangeArrowheads="1"/>
          </p:cNvSpPr>
          <p:nvPr>
            <p:ph type="title"/>
          </p:nvPr>
        </p:nvSpPr>
        <p:spPr/>
        <p:txBody>
          <a:bodyPr/>
          <a:lstStyle/>
          <a:p>
            <a:r>
              <a:rPr lang="en-GB" smtClean="0"/>
              <a:t>Trademark</a:t>
            </a:r>
          </a:p>
        </p:txBody>
      </p:sp>
      <p:sp>
        <p:nvSpPr>
          <p:cNvPr id="15364" name="Rectangle 3"/>
          <p:cNvSpPr>
            <a:spLocks noGrp="1" noChangeArrowheads="1"/>
          </p:cNvSpPr>
          <p:nvPr>
            <p:ph idx="1"/>
          </p:nvPr>
        </p:nvSpPr>
        <p:spPr/>
        <p:txBody>
          <a:bodyPr>
            <a:normAutofit lnSpcReduction="10000"/>
          </a:bodyPr>
          <a:lstStyle/>
          <a:p>
            <a:r>
              <a:rPr lang="en-GB" dirty="0" smtClean="0"/>
              <a:t>Companies protect their names to prevent other competitors from copying or ‘passing off’ their products. </a:t>
            </a:r>
          </a:p>
          <a:p>
            <a:r>
              <a:rPr lang="en-GB" dirty="0" smtClean="0"/>
              <a:t>It is common practice not to trademark the company’s own name, but only the ‘brands’ that they produce.</a:t>
            </a:r>
          </a:p>
          <a:p>
            <a:r>
              <a:rPr lang="en-GB" dirty="0" smtClean="0"/>
              <a:t>Some companies may wish to protect their company logo and in some cases this can be done, for example Nike.</a:t>
            </a:r>
          </a:p>
          <a:p>
            <a:endParaRPr lang="en-GB" dirty="0" smtClean="0"/>
          </a:p>
        </p:txBody>
      </p:sp>
      <p:pic>
        <p:nvPicPr>
          <p:cNvPr id="15365" name="Picture 4"/>
          <p:cNvPicPr>
            <a:picLocks noChangeAspect="1" noChangeArrowheads="1"/>
          </p:cNvPicPr>
          <p:nvPr/>
        </p:nvPicPr>
        <p:blipFill>
          <a:blip r:embed="rId3" cstate="print"/>
          <a:srcRect l="4457" t="10915" r="2252" b="8940"/>
          <a:stretch>
            <a:fillRect/>
          </a:stretch>
        </p:blipFill>
        <p:spPr bwMode="auto">
          <a:xfrm>
            <a:off x="5796136" y="5373216"/>
            <a:ext cx="2520280" cy="1020019"/>
          </a:xfrm>
          <a:prstGeom prst="rect">
            <a:avLst/>
          </a:prstGeom>
          <a:noFill/>
          <a:ln w="9525">
            <a:noFill/>
            <a:miter lim="800000"/>
            <a:headEnd/>
            <a:tailEnd/>
          </a:ln>
        </p:spPr>
      </p:pic>
      <p:pic>
        <p:nvPicPr>
          <p:cNvPr id="15366" name="Picture 5"/>
          <p:cNvPicPr>
            <a:picLocks noChangeAspect="1" noChangeArrowheads="1"/>
          </p:cNvPicPr>
          <p:nvPr/>
        </p:nvPicPr>
        <p:blipFill>
          <a:blip r:embed="rId4" cstate="print"/>
          <a:srcRect l="12213" r="13385"/>
          <a:stretch>
            <a:fillRect/>
          </a:stretch>
        </p:blipFill>
        <p:spPr bwMode="auto">
          <a:xfrm>
            <a:off x="1907704" y="188640"/>
            <a:ext cx="1186706" cy="1196752"/>
          </a:xfrm>
          <a:prstGeom prst="rect">
            <a:avLst/>
          </a:prstGeom>
          <a:noFill/>
          <a:ln w="9525">
            <a:noFill/>
            <a:miter lim="800000"/>
            <a:headEnd/>
            <a:tailEnd/>
          </a:ln>
        </p:spPr>
      </p:pic>
      <p:grpSp>
        <p:nvGrpSpPr>
          <p:cNvPr id="2" name="Group 6"/>
          <p:cNvGrpSpPr/>
          <p:nvPr/>
        </p:nvGrpSpPr>
        <p:grpSpPr>
          <a:xfrm>
            <a:off x="0" y="6453336"/>
            <a:ext cx="8964488" cy="360040"/>
            <a:chOff x="0" y="6453336"/>
            <a:chExt cx="8964488" cy="360040"/>
          </a:xfrm>
        </p:grpSpPr>
        <p:sp>
          <p:nvSpPr>
            <p:cNvPr id="8" name="Rectangle 7"/>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smtClean="0"/>
              <a:t>Task 2</a:t>
            </a:r>
            <a:endParaRPr lang="en-US" smtClean="0"/>
          </a:p>
        </p:txBody>
      </p:sp>
      <p:sp>
        <p:nvSpPr>
          <p:cNvPr id="16387" name="Rectangle 3"/>
          <p:cNvSpPr>
            <a:spLocks noGrp="1" noChangeArrowheads="1"/>
          </p:cNvSpPr>
          <p:nvPr>
            <p:ph idx="1"/>
          </p:nvPr>
        </p:nvSpPr>
        <p:spPr/>
        <p:txBody>
          <a:bodyPr>
            <a:normAutofit fontScale="70000" lnSpcReduction="20000"/>
          </a:bodyPr>
          <a:lstStyle/>
          <a:p>
            <a:r>
              <a:rPr lang="en-GB" smtClean="0"/>
              <a:t>Make up a trademark for an imaginary product you have invented.</a:t>
            </a:r>
          </a:p>
          <a:p>
            <a:endParaRPr lang="en-GB" smtClean="0"/>
          </a:p>
          <a:p>
            <a:r>
              <a:rPr lang="en-GB" smtClean="0"/>
              <a:t>If internet access to the Patent Office website (</a:t>
            </a:r>
            <a:r>
              <a:rPr lang="en-GB" smtClean="0">
                <a:hlinkClick r:id="rId2"/>
              </a:rPr>
              <a:t>www.patent.gov.uk</a:t>
            </a:r>
            <a:r>
              <a:rPr lang="en-GB" smtClean="0"/>
              <a:t>) is possible, conduct a search in the Trademark Register for your invented name to see if anyone else is already using it and if so, what for?</a:t>
            </a:r>
          </a:p>
          <a:p>
            <a:endParaRPr lang="en-GB" smtClean="0"/>
          </a:p>
          <a:p>
            <a:r>
              <a:rPr lang="en-GB" smtClean="0"/>
              <a:t>What is the difference between the meaning of the two symbols, ® and ™?</a:t>
            </a:r>
          </a:p>
          <a:p>
            <a:endParaRPr lang="en-GB" smtClean="0"/>
          </a:p>
          <a:p>
            <a:r>
              <a:rPr lang="en-GB" smtClean="0"/>
              <a:t>Sketch from memory three trademarks and then compare them to the originals. Observe how recognisable the best designs are, and try to explain what it is about the designs that makes them so effective.</a:t>
            </a:r>
          </a:p>
          <a:p>
            <a:endParaRPr lang="en-US" smtClean="0"/>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smtClean="0"/>
              <a:t>Design Right</a:t>
            </a:r>
            <a:endParaRPr lang="en-US" smtClean="0"/>
          </a:p>
        </p:txBody>
      </p:sp>
      <p:sp>
        <p:nvSpPr>
          <p:cNvPr id="17411" name="Rectangle 3"/>
          <p:cNvSpPr>
            <a:spLocks noGrp="1" noChangeArrowheads="1"/>
          </p:cNvSpPr>
          <p:nvPr>
            <p:ph idx="1"/>
          </p:nvPr>
        </p:nvSpPr>
        <p:spPr/>
        <p:txBody>
          <a:bodyPr/>
          <a:lstStyle/>
          <a:p>
            <a:r>
              <a:rPr lang="en-GB" smtClean="0"/>
              <a:t>Design Right is a new form of IP that was introduced in the UK in 1988 and which is very similar to Copyright, although there are some important differences. </a:t>
            </a:r>
          </a:p>
          <a:p>
            <a:r>
              <a:rPr lang="en-GB" smtClean="0"/>
              <a:t>Design Right’s main similarity to Copyright is that it exists automatically, i.e. there is no application process involved.</a:t>
            </a:r>
            <a:endParaRPr lang="en-US" smtClean="0"/>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smtClean="0"/>
              <a:t>Design Right</a:t>
            </a:r>
          </a:p>
        </p:txBody>
      </p:sp>
      <p:sp>
        <p:nvSpPr>
          <p:cNvPr id="18435" name="Rectangle 3"/>
          <p:cNvSpPr>
            <a:spLocks noGrp="1" noChangeArrowheads="1"/>
          </p:cNvSpPr>
          <p:nvPr>
            <p:ph idx="1"/>
          </p:nvPr>
        </p:nvSpPr>
        <p:spPr/>
        <p:txBody>
          <a:bodyPr/>
          <a:lstStyle/>
          <a:p>
            <a:r>
              <a:rPr lang="en-GB" smtClean="0"/>
              <a:t>Offers less protection, and is really only suitable for protecting items that fall outwith the other forms of IP protection. </a:t>
            </a:r>
          </a:p>
          <a:p>
            <a:r>
              <a:rPr lang="en-GB" smtClean="0"/>
              <a:t>Due to its simple nature it is also a cheap form of protection.</a:t>
            </a:r>
          </a:p>
          <a:p>
            <a:endParaRPr lang="en-GB" smtClean="0"/>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smtClean="0"/>
              <a:t>Design Right – Examples</a:t>
            </a:r>
            <a:endParaRPr lang="en-US" smtClean="0"/>
          </a:p>
        </p:txBody>
      </p:sp>
      <p:sp>
        <p:nvSpPr>
          <p:cNvPr id="19459" name="Rectangle 3"/>
          <p:cNvSpPr>
            <a:spLocks noGrp="1" noChangeArrowheads="1"/>
          </p:cNvSpPr>
          <p:nvPr>
            <p:ph idx="1"/>
          </p:nvPr>
        </p:nvSpPr>
        <p:spPr>
          <a:xfrm>
            <a:off x="457200" y="1600201"/>
            <a:ext cx="8229600" cy="3773016"/>
          </a:xfrm>
        </p:spPr>
        <p:txBody>
          <a:bodyPr>
            <a:normAutofit fontScale="92500" lnSpcReduction="10000"/>
          </a:bodyPr>
          <a:lstStyle/>
          <a:p>
            <a:r>
              <a:rPr lang="en-GB" dirty="0" smtClean="0"/>
              <a:t>Design Right is particularly useful for protecting the way things look; shape, form and appearances of products that are different from before but sufficiently so to allow for patenting. </a:t>
            </a:r>
          </a:p>
          <a:p>
            <a:r>
              <a:rPr lang="en-GB" dirty="0" smtClean="0"/>
              <a:t>For example, the appearance of a new toaster may be protected by Design Right because underneath the stylish case are the same mechanisms as the previous model’s.</a:t>
            </a:r>
          </a:p>
          <a:p>
            <a:endParaRPr lang="en-US" dirty="0" smtClean="0"/>
          </a:p>
        </p:txBody>
      </p:sp>
      <p:pic>
        <p:nvPicPr>
          <p:cNvPr id="16388" name="Picture 4" descr="http://www.carsuk.net/wp-content/uploads/2009/05/mini-george-harrison.jpg"/>
          <p:cNvPicPr>
            <a:picLocks noChangeAspect="1" noChangeArrowheads="1"/>
          </p:cNvPicPr>
          <p:nvPr/>
        </p:nvPicPr>
        <p:blipFill>
          <a:blip r:embed="rId2" cstate="print"/>
          <a:srcRect t="32807" b="30649"/>
          <a:stretch>
            <a:fillRect/>
          </a:stretch>
        </p:blipFill>
        <p:spPr bwMode="auto">
          <a:xfrm>
            <a:off x="1691680" y="5229200"/>
            <a:ext cx="5700886" cy="1162274"/>
          </a:xfrm>
          <a:prstGeom prst="rect">
            <a:avLst/>
          </a:prstGeom>
          <a:noFill/>
        </p:spPr>
      </p:pic>
      <p:grpSp>
        <p:nvGrpSpPr>
          <p:cNvPr id="2" name="Group 4"/>
          <p:cNvGrpSpPr/>
          <p:nvPr/>
        </p:nvGrpSpPr>
        <p:grpSpPr>
          <a:xfrm>
            <a:off x="0" y="6453336"/>
            <a:ext cx="8964488" cy="360040"/>
            <a:chOff x="0" y="6453336"/>
            <a:chExt cx="8964488" cy="360040"/>
          </a:xfrm>
        </p:grpSpPr>
        <p:sp>
          <p:nvSpPr>
            <p:cNvPr id="6" name="Rectangle 5"/>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smtClean="0"/>
              <a:t>Design Right – Process</a:t>
            </a:r>
            <a:endParaRPr lang="en-US" smtClean="0"/>
          </a:p>
        </p:txBody>
      </p:sp>
      <p:sp>
        <p:nvSpPr>
          <p:cNvPr id="20483" name="Rectangle 3"/>
          <p:cNvSpPr>
            <a:spLocks noGrp="1" noChangeArrowheads="1"/>
          </p:cNvSpPr>
          <p:nvPr>
            <p:ph idx="1"/>
          </p:nvPr>
        </p:nvSpPr>
        <p:spPr/>
        <p:txBody>
          <a:bodyPr/>
          <a:lstStyle/>
          <a:p>
            <a:r>
              <a:rPr lang="en-GB" smtClean="0"/>
              <a:t>As there is no formal registration system for Design Right, all that needs to be done is to mark the work ‘Design Right’ and date it. </a:t>
            </a:r>
          </a:p>
          <a:p>
            <a:r>
              <a:rPr lang="en-GB" smtClean="0"/>
              <a:t>It is a good idea to keep the idea secret until this has been done and an original has been kept somewhere secure with proof of the date when it was done. </a:t>
            </a:r>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smtClean="0"/>
              <a:t>Design Right – Process</a:t>
            </a:r>
          </a:p>
        </p:txBody>
      </p:sp>
      <p:sp>
        <p:nvSpPr>
          <p:cNvPr id="21507" name="Rectangle 3"/>
          <p:cNvSpPr>
            <a:spLocks noGrp="1" noChangeArrowheads="1"/>
          </p:cNvSpPr>
          <p:nvPr>
            <p:ph idx="1"/>
          </p:nvPr>
        </p:nvSpPr>
        <p:spPr/>
        <p:txBody>
          <a:bodyPr/>
          <a:lstStyle/>
          <a:p>
            <a:r>
              <a:rPr lang="en-GB" smtClean="0"/>
              <a:t>Design Right only protects the idea in that specific form, and it is easy for competitors to copy with minor changes so as to avoid infringement of the Design Right.</a:t>
            </a:r>
          </a:p>
          <a:p>
            <a:r>
              <a:rPr lang="en-GB" smtClean="0"/>
              <a:t>DR has a short lifespan of only 10 years from the first sales, and during the last 5 of these anyone is entitled to copy the design provided they pay a licence fee to the owner of the IP.</a:t>
            </a:r>
            <a:endParaRPr lang="en-US" smtClean="0"/>
          </a:p>
          <a:p>
            <a:endParaRPr lang="en-GB" smtClean="0"/>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smtClean="0"/>
              <a:t>Value for Money</a:t>
            </a:r>
            <a:endParaRPr lang="en-GB"/>
          </a:p>
        </p:txBody>
      </p:sp>
      <p:sp>
        <p:nvSpPr>
          <p:cNvPr id="16390" name="Rectangle 6"/>
          <p:cNvSpPr>
            <a:spLocks noGrp="1" noChangeArrowheads="1"/>
          </p:cNvSpPr>
          <p:nvPr>
            <p:ph idx="1"/>
          </p:nvPr>
        </p:nvSpPr>
        <p:spPr/>
        <p:txBody>
          <a:bodyPr>
            <a:normAutofit fontScale="92500" lnSpcReduction="10000"/>
          </a:bodyPr>
          <a:lstStyle/>
          <a:p>
            <a:r>
              <a:rPr lang="en-GB" dirty="0" smtClean="0"/>
              <a:t>To determine whether a product is good value for money you must consider several things:</a:t>
            </a:r>
            <a:br>
              <a:rPr lang="en-GB" dirty="0" smtClean="0"/>
            </a:br>
            <a:endParaRPr lang="en-GB" dirty="0" smtClean="0"/>
          </a:p>
          <a:p>
            <a:r>
              <a:rPr lang="en-GB" u="sng" dirty="0" smtClean="0">
                <a:solidFill>
                  <a:srgbClr val="FF0000"/>
                </a:solidFill>
              </a:rPr>
              <a:t>Is it worth the price it is sold at?</a:t>
            </a:r>
            <a:r>
              <a:rPr lang="en-GB" dirty="0" smtClean="0"/>
              <a:t/>
            </a:r>
            <a:br>
              <a:rPr lang="en-GB" dirty="0" smtClean="0"/>
            </a:br>
            <a:endParaRPr lang="en-GB" dirty="0" smtClean="0"/>
          </a:p>
          <a:p>
            <a:r>
              <a:rPr lang="en-GB" dirty="0" smtClean="0"/>
              <a:t>Consider its quality, how well it performs its intended purpose as well as other design factors such as its aesthetic and ergonomic qualities.</a:t>
            </a:r>
            <a:br>
              <a:rPr lang="en-GB" dirty="0" smtClean="0"/>
            </a:br>
            <a:endParaRPr lang="en-GB" dirty="0" smtClean="0"/>
          </a:p>
          <a:p>
            <a:r>
              <a:rPr lang="en-GB" dirty="0" smtClean="0"/>
              <a:t>Compare the price with like or similar products.</a:t>
            </a:r>
          </a:p>
          <a:p>
            <a:endParaRPr lang="en-US" dirty="0"/>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smtClean="0"/>
              <a:t>Registered Design</a:t>
            </a:r>
            <a:endParaRPr lang="en-US" smtClean="0"/>
          </a:p>
        </p:txBody>
      </p:sp>
      <p:sp>
        <p:nvSpPr>
          <p:cNvPr id="22531" name="Rectangle 3"/>
          <p:cNvSpPr>
            <a:spLocks noGrp="1" noChangeArrowheads="1"/>
          </p:cNvSpPr>
          <p:nvPr>
            <p:ph idx="1"/>
          </p:nvPr>
        </p:nvSpPr>
        <p:spPr/>
        <p:txBody>
          <a:bodyPr/>
          <a:lstStyle/>
          <a:p>
            <a:r>
              <a:rPr lang="en-GB" smtClean="0"/>
              <a:t>Registered Design is a form of IP protection that was first used in 1787, in response to the demands of the textile manufacturers who were concerned about competitors using their patterns. </a:t>
            </a:r>
          </a:p>
          <a:p>
            <a:r>
              <a:rPr lang="en-GB" smtClean="0"/>
              <a:t>It is still much used by industry today as this form of protection covers the appearance of a product, but not how it works. </a:t>
            </a:r>
            <a:endParaRPr lang="en-US" smtClean="0"/>
          </a:p>
        </p:txBody>
      </p:sp>
      <p:pic>
        <p:nvPicPr>
          <p:cNvPr id="22532" name="Picture 4"/>
          <p:cNvPicPr>
            <a:picLocks noChangeAspect="1" noChangeArrowheads="1"/>
          </p:cNvPicPr>
          <p:nvPr/>
        </p:nvPicPr>
        <p:blipFill>
          <a:blip r:embed="rId2" cstate="print"/>
          <a:srcRect/>
          <a:stretch>
            <a:fillRect/>
          </a:stretch>
        </p:blipFill>
        <p:spPr bwMode="auto">
          <a:xfrm rot="3505191">
            <a:off x="6557963" y="4754563"/>
            <a:ext cx="3048000" cy="4572000"/>
          </a:xfrm>
          <a:prstGeom prst="rect">
            <a:avLst/>
          </a:prstGeom>
          <a:noFill/>
          <a:ln w="9525">
            <a:noFill/>
            <a:miter lim="800000"/>
            <a:headEnd/>
            <a:tailEnd/>
          </a:ln>
        </p:spPr>
      </p:pic>
      <p:grpSp>
        <p:nvGrpSpPr>
          <p:cNvPr id="2" name="Group 4"/>
          <p:cNvGrpSpPr/>
          <p:nvPr/>
        </p:nvGrpSpPr>
        <p:grpSpPr>
          <a:xfrm>
            <a:off x="0" y="6453336"/>
            <a:ext cx="8964488" cy="360040"/>
            <a:chOff x="0" y="6453336"/>
            <a:chExt cx="8964488" cy="360040"/>
          </a:xfrm>
        </p:grpSpPr>
        <p:sp>
          <p:nvSpPr>
            <p:cNvPr id="6" name="Rectangle 5"/>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mtClean="0"/>
              <a:t>Registered Design</a:t>
            </a:r>
          </a:p>
        </p:txBody>
      </p:sp>
      <p:sp>
        <p:nvSpPr>
          <p:cNvPr id="23555" name="Rectangle 3"/>
          <p:cNvSpPr>
            <a:spLocks noGrp="1" noChangeArrowheads="1"/>
          </p:cNvSpPr>
          <p:nvPr>
            <p:ph idx="1"/>
          </p:nvPr>
        </p:nvSpPr>
        <p:spPr/>
        <p:txBody>
          <a:bodyPr/>
          <a:lstStyle/>
          <a:p>
            <a:r>
              <a:rPr lang="en-GB" smtClean="0"/>
              <a:t>If the way it works is new then a Patent may be applied for, in addition to using Registered Design to protect its appearance. </a:t>
            </a:r>
          </a:p>
          <a:p>
            <a:r>
              <a:rPr lang="en-GB" smtClean="0"/>
              <a:t>It is important to understand that one product may involve several or even all of the forms of IP protection.</a:t>
            </a:r>
          </a:p>
          <a:p>
            <a:endParaRPr lang="en-GB" smtClean="0"/>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preferRelativeResize="0">
            <a:picLocks noChangeArrowheads="1"/>
          </p:cNvPicPr>
          <p:nvPr/>
        </p:nvPicPr>
        <p:blipFill>
          <a:blip r:embed="rId2" cstate="print"/>
          <a:srcRect l="1227" t="15073" r="2016" b="11020"/>
          <a:stretch>
            <a:fillRect/>
          </a:stretch>
        </p:blipFill>
        <p:spPr bwMode="auto">
          <a:xfrm>
            <a:off x="3708400" y="5157788"/>
            <a:ext cx="2806700" cy="1520825"/>
          </a:xfrm>
          <a:prstGeom prst="rect">
            <a:avLst/>
          </a:prstGeom>
          <a:noFill/>
          <a:ln w="9525">
            <a:noFill/>
            <a:miter lim="800000"/>
            <a:headEnd/>
            <a:tailEnd/>
          </a:ln>
        </p:spPr>
      </p:pic>
      <p:sp>
        <p:nvSpPr>
          <p:cNvPr id="24579" name="Rectangle 2"/>
          <p:cNvSpPr>
            <a:spLocks noGrp="1" noChangeArrowheads="1"/>
          </p:cNvSpPr>
          <p:nvPr>
            <p:ph type="title"/>
          </p:nvPr>
        </p:nvSpPr>
        <p:spPr/>
        <p:txBody>
          <a:bodyPr/>
          <a:lstStyle/>
          <a:p>
            <a:r>
              <a:rPr lang="en-GB" smtClean="0"/>
              <a:t>Registered Design - Examples</a:t>
            </a:r>
            <a:endParaRPr lang="en-US" smtClean="0"/>
          </a:p>
        </p:txBody>
      </p:sp>
      <p:sp>
        <p:nvSpPr>
          <p:cNvPr id="24580" name="Rectangle 7"/>
          <p:cNvSpPr>
            <a:spLocks noGrp="1" noChangeArrowheads="1"/>
          </p:cNvSpPr>
          <p:nvPr>
            <p:ph idx="1"/>
          </p:nvPr>
        </p:nvSpPr>
        <p:spPr>
          <a:xfrm>
            <a:off x="457200" y="1600201"/>
            <a:ext cx="8229600" cy="3773015"/>
          </a:xfrm>
        </p:spPr>
        <p:txBody>
          <a:bodyPr>
            <a:normAutofit lnSpcReduction="10000"/>
          </a:bodyPr>
          <a:lstStyle/>
          <a:p>
            <a:r>
              <a:rPr lang="en-GB" dirty="0" smtClean="0"/>
              <a:t>Car body shapes are good examples of Registered Designs. Manufacturers want to stop other companies copying successfully styled cars, even if the technology inside the car is too similar to the previous models to be able to patent them. Distinctive features such as radiator grills can be protected as well as the overall body shape.</a:t>
            </a:r>
            <a:endParaRPr lang="en-US" dirty="0" smtClean="0"/>
          </a:p>
          <a:p>
            <a:endParaRPr lang="en-US" dirty="0" smtClean="0"/>
          </a:p>
        </p:txBody>
      </p:sp>
      <p:pic>
        <p:nvPicPr>
          <p:cNvPr id="24581" name="Picture 4"/>
          <p:cNvPicPr>
            <a:picLocks noChangeAspect="1" noChangeArrowheads="1"/>
          </p:cNvPicPr>
          <p:nvPr/>
        </p:nvPicPr>
        <p:blipFill>
          <a:blip r:embed="rId3" cstate="print"/>
          <a:srcRect l="3941" t="9052" r="11008" b="20602"/>
          <a:stretch>
            <a:fillRect/>
          </a:stretch>
        </p:blipFill>
        <p:spPr bwMode="auto">
          <a:xfrm>
            <a:off x="6516688" y="5149850"/>
            <a:ext cx="2447925" cy="1519238"/>
          </a:xfrm>
          <a:prstGeom prst="rect">
            <a:avLst/>
          </a:prstGeom>
          <a:noFill/>
          <a:ln w="9525">
            <a:noFill/>
            <a:miter lim="800000"/>
            <a:headEnd/>
            <a:tailEnd/>
          </a:ln>
        </p:spPr>
      </p:pic>
      <p:pic>
        <p:nvPicPr>
          <p:cNvPr id="24582" name="Picture 8"/>
          <p:cNvPicPr>
            <a:picLocks noChangeAspect="1" noChangeArrowheads="1"/>
          </p:cNvPicPr>
          <p:nvPr/>
        </p:nvPicPr>
        <p:blipFill>
          <a:blip r:embed="rId4" cstate="print"/>
          <a:srcRect/>
          <a:stretch>
            <a:fillRect/>
          </a:stretch>
        </p:blipFill>
        <p:spPr bwMode="auto">
          <a:xfrm>
            <a:off x="1476375" y="5445125"/>
            <a:ext cx="1906588" cy="1200150"/>
          </a:xfrm>
          <a:prstGeom prst="rect">
            <a:avLst/>
          </a:prstGeom>
          <a:noFill/>
          <a:ln w="9525">
            <a:noFill/>
            <a:miter lim="800000"/>
            <a:headEnd/>
            <a:tailEnd/>
          </a:ln>
        </p:spPr>
      </p:pic>
      <p:grpSp>
        <p:nvGrpSpPr>
          <p:cNvPr id="2" name="Group 6"/>
          <p:cNvGrpSpPr/>
          <p:nvPr/>
        </p:nvGrpSpPr>
        <p:grpSpPr>
          <a:xfrm>
            <a:off x="0" y="6453336"/>
            <a:ext cx="8964488" cy="360040"/>
            <a:chOff x="0" y="6453336"/>
            <a:chExt cx="8964488" cy="360040"/>
          </a:xfrm>
        </p:grpSpPr>
        <p:sp>
          <p:nvSpPr>
            <p:cNvPr id="8" name="Rectangle 7"/>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smtClean="0"/>
              <a:t>Registered Design - Process</a:t>
            </a:r>
            <a:endParaRPr lang="en-US" smtClean="0"/>
          </a:p>
        </p:txBody>
      </p:sp>
      <p:sp>
        <p:nvSpPr>
          <p:cNvPr id="22532" name="Rectangle 4"/>
          <p:cNvSpPr>
            <a:spLocks noGrp="1" noChangeArrowheads="1"/>
          </p:cNvSpPr>
          <p:nvPr>
            <p:ph idx="1"/>
          </p:nvPr>
        </p:nvSpPr>
        <p:spPr/>
        <p:txBody>
          <a:bodyPr>
            <a:normAutofit lnSpcReduction="10000"/>
          </a:bodyPr>
          <a:lstStyle/>
          <a:p>
            <a:r>
              <a:rPr lang="en-GB" smtClean="0"/>
              <a:t>The process for registering a design is similar to that for obtaining a patent and is also controlled by the Patent Office. </a:t>
            </a:r>
          </a:p>
          <a:p>
            <a:r>
              <a:rPr lang="en-GB" smtClean="0"/>
              <a:t>The design has to be kept confidential before the application is filed, and then a search is carried out to see if there is any previous work that is similar. </a:t>
            </a:r>
          </a:p>
          <a:p>
            <a:r>
              <a:rPr lang="en-GB" smtClean="0"/>
              <a:t>If the search does not show up any possible conflicts, the design is granted its Registration. </a:t>
            </a:r>
          </a:p>
          <a:p>
            <a:endParaRPr lang="en-US"/>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mtClean="0"/>
              <a:t>Registered Design - Process</a:t>
            </a:r>
          </a:p>
        </p:txBody>
      </p:sp>
      <p:sp>
        <p:nvSpPr>
          <p:cNvPr id="26627" name="Rectangle 3"/>
          <p:cNvSpPr>
            <a:spLocks noGrp="1" noChangeArrowheads="1"/>
          </p:cNvSpPr>
          <p:nvPr>
            <p:ph idx="1"/>
          </p:nvPr>
        </p:nvSpPr>
        <p:spPr/>
        <p:txBody>
          <a:bodyPr/>
          <a:lstStyle/>
          <a:p>
            <a:r>
              <a:rPr lang="en-GB" smtClean="0"/>
              <a:t>Once granted, the registration can be kept for 25 years, as long as renewal fees are paid. </a:t>
            </a:r>
          </a:p>
          <a:p>
            <a:r>
              <a:rPr lang="en-GB" smtClean="0"/>
              <a:t>If the company does not feel it is worth spending the money as the product’s life cycle nears its end, they may allow its registration to lapse. </a:t>
            </a:r>
          </a:p>
          <a:p>
            <a:r>
              <a:rPr lang="en-GB" smtClean="0"/>
              <a:t>This enables competitors to begin copying the design legally.</a:t>
            </a:r>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smtClean="0"/>
              <a:t>Patent</a:t>
            </a:r>
            <a:endParaRPr lang="en-US" smtClean="0"/>
          </a:p>
        </p:txBody>
      </p:sp>
      <p:sp>
        <p:nvSpPr>
          <p:cNvPr id="27651" name="Rectangle 3"/>
          <p:cNvSpPr>
            <a:spLocks noGrp="1" noChangeArrowheads="1"/>
          </p:cNvSpPr>
          <p:nvPr>
            <p:ph idx="1"/>
          </p:nvPr>
        </p:nvSpPr>
        <p:spPr/>
        <p:txBody>
          <a:bodyPr>
            <a:normAutofit lnSpcReduction="10000"/>
          </a:bodyPr>
          <a:lstStyle/>
          <a:p>
            <a:r>
              <a:rPr lang="en-GB" smtClean="0"/>
              <a:t>The first patent was granted in 1449, to John Utynam, who wanted to protect his method for making stained glass. </a:t>
            </a:r>
          </a:p>
          <a:p>
            <a:r>
              <a:rPr lang="en-GB" smtClean="0"/>
              <a:t>He was granted a monopoly on the process for 20 years by the King, in the form of an open letter. </a:t>
            </a:r>
          </a:p>
          <a:p>
            <a:r>
              <a:rPr lang="en-GB" smtClean="0"/>
              <a:t>This was the method before the Patent Office was opened in London in 1852. Nowadays, over 30,000 patents are applied for each year.</a:t>
            </a:r>
          </a:p>
          <a:p>
            <a:endParaRPr lang="en-US" smtClean="0"/>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mtClean="0"/>
              <a:t>Patent</a:t>
            </a:r>
          </a:p>
        </p:txBody>
      </p:sp>
      <p:sp>
        <p:nvSpPr>
          <p:cNvPr id="28675" name="Rectangle 3"/>
          <p:cNvSpPr>
            <a:spLocks noGrp="1" noChangeArrowheads="1"/>
          </p:cNvSpPr>
          <p:nvPr>
            <p:ph idx="1"/>
          </p:nvPr>
        </p:nvSpPr>
        <p:spPr/>
        <p:txBody>
          <a:bodyPr/>
          <a:lstStyle/>
          <a:p>
            <a:r>
              <a:rPr lang="en-GB" smtClean="0"/>
              <a:t>If you own the patent on a product you will have exclusive design rights on it for up to 20 years.  </a:t>
            </a:r>
          </a:p>
          <a:p>
            <a:r>
              <a:rPr lang="en-GB" smtClean="0"/>
              <a:t>However, as part of the process the patent is made available to the public for any interested parties, including competitors, to see. </a:t>
            </a:r>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smtClean="0"/>
              <a:t>Patent</a:t>
            </a:r>
          </a:p>
        </p:txBody>
      </p:sp>
      <p:sp>
        <p:nvSpPr>
          <p:cNvPr id="29699" name="Rectangle 3"/>
          <p:cNvSpPr>
            <a:spLocks noGrp="1" noChangeArrowheads="1"/>
          </p:cNvSpPr>
          <p:nvPr>
            <p:ph idx="1"/>
          </p:nvPr>
        </p:nvSpPr>
        <p:spPr/>
        <p:txBody>
          <a:bodyPr>
            <a:normAutofit lnSpcReduction="10000"/>
          </a:bodyPr>
          <a:lstStyle/>
          <a:p>
            <a:r>
              <a:rPr lang="en-GB" smtClean="0"/>
              <a:t>This has two results:</a:t>
            </a:r>
          </a:p>
          <a:p>
            <a:pPr lvl="1"/>
            <a:r>
              <a:rPr lang="en-GB" smtClean="0"/>
              <a:t>competitors can keep an eye on what the opposition are working on and see which way the market may be going;</a:t>
            </a:r>
          </a:p>
          <a:p>
            <a:pPr lvl="1"/>
            <a:r>
              <a:rPr lang="en-GB" smtClean="0"/>
              <a:t>65% of research and development (R&amp;D) has been done before and is available for viewing in the Patents Library. This can save vast sums of money in R&amp;D budgets. </a:t>
            </a:r>
          </a:p>
          <a:p>
            <a:r>
              <a:rPr lang="en-GB" smtClean="0"/>
              <a:t>The main aim of this process is to encourage innovation.</a:t>
            </a:r>
          </a:p>
          <a:p>
            <a:endParaRPr lang="en-GB" smtClean="0"/>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p:cNvPicPr>
            <a:picLocks noChangeAspect="1" noChangeArrowheads="1"/>
          </p:cNvPicPr>
          <p:nvPr/>
        </p:nvPicPr>
        <p:blipFill>
          <a:blip r:embed="rId2" cstate="print"/>
          <a:srcRect l="7666" t="3699" r="10667"/>
          <a:stretch>
            <a:fillRect/>
          </a:stretch>
        </p:blipFill>
        <p:spPr bwMode="auto">
          <a:xfrm>
            <a:off x="7600950" y="4005263"/>
            <a:ext cx="1543050" cy="2852737"/>
          </a:xfrm>
          <a:prstGeom prst="rect">
            <a:avLst/>
          </a:prstGeom>
          <a:noFill/>
          <a:ln w="9525">
            <a:noFill/>
            <a:miter lim="800000"/>
            <a:headEnd/>
            <a:tailEnd/>
          </a:ln>
        </p:spPr>
      </p:pic>
      <p:sp>
        <p:nvSpPr>
          <p:cNvPr id="30723" name="Rectangle 2"/>
          <p:cNvSpPr>
            <a:spLocks noGrp="1" noChangeArrowheads="1"/>
          </p:cNvSpPr>
          <p:nvPr>
            <p:ph type="title"/>
          </p:nvPr>
        </p:nvSpPr>
        <p:spPr/>
        <p:txBody>
          <a:bodyPr/>
          <a:lstStyle/>
          <a:p>
            <a:r>
              <a:rPr lang="en-GB" smtClean="0"/>
              <a:t>Patent - Examples</a:t>
            </a:r>
            <a:endParaRPr lang="en-US" smtClean="0"/>
          </a:p>
        </p:txBody>
      </p:sp>
      <p:sp>
        <p:nvSpPr>
          <p:cNvPr id="30724" name="Rectangle 3"/>
          <p:cNvSpPr>
            <a:spLocks noGrp="1" noChangeArrowheads="1"/>
          </p:cNvSpPr>
          <p:nvPr>
            <p:ph idx="1"/>
          </p:nvPr>
        </p:nvSpPr>
        <p:spPr/>
        <p:txBody>
          <a:bodyPr>
            <a:normAutofit fontScale="92500" lnSpcReduction="20000"/>
          </a:bodyPr>
          <a:lstStyle/>
          <a:p>
            <a:r>
              <a:rPr lang="en-GB" smtClean="0"/>
              <a:t>Tracks: Tanks and diggers are fitted with tracks which enable them to travel over soft ground without them sinking and becoming stuck. The first use of tanks was at the Battle of Cambrai in 1916, during WW1, and most people think that this was the first time that tracks had been used. In fact the first patent for such devices was issued in 1770!</a:t>
            </a:r>
          </a:p>
          <a:p>
            <a:r>
              <a:rPr lang="en-GB" smtClean="0"/>
              <a:t>A famous example of a successful patent is </a:t>
            </a:r>
            <a:br>
              <a:rPr lang="en-GB" smtClean="0"/>
            </a:br>
            <a:r>
              <a:rPr lang="en-GB" smtClean="0"/>
              <a:t>the Anglepoise lamp. This was developed in </a:t>
            </a:r>
            <a:br>
              <a:rPr lang="en-GB" smtClean="0"/>
            </a:br>
            <a:r>
              <a:rPr lang="en-GB" smtClean="0"/>
              <a:t>the 1930s, and is still used worldwide today.</a:t>
            </a:r>
            <a:endParaRPr lang="en-US" smtClean="0"/>
          </a:p>
        </p:txBody>
      </p:sp>
      <p:pic>
        <p:nvPicPr>
          <p:cNvPr id="30725" name="Picture 4"/>
          <p:cNvPicPr>
            <a:picLocks noChangeAspect="1" noChangeArrowheads="1"/>
          </p:cNvPicPr>
          <p:nvPr/>
        </p:nvPicPr>
        <p:blipFill>
          <a:blip r:embed="rId3" cstate="print"/>
          <a:srcRect/>
          <a:stretch>
            <a:fillRect/>
          </a:stretch>
        </p:blipFill>
        <p:spPr bwMode="auto">
          <a:xfrm>
            <a:off x="6732588" y="0"/>
            <a:ext cx="2411412" cy="1608137"/>
          </a:xfrm>
          <a:prstGeom prst="rect">
            <a:avLst/>
          </a:prstGeom>
          <a:noFill/>
          <a:ln w="9525">
            <a:noFill/>
            <a:miter lim="800000"/>
            <a:headEnd/>
            <a:tailEnd/>
          </a:ln>
        </p:spPr>
      </p:pic>
      <p:grpSp>
        <p:nvGrpSpPr>
          <p:cNvPr id="2"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1"/>
          <p:cNvSpPr>
            <a:spLocks noChangeArrowheads="1"/>
          </p:cNvSpPr>
          <p:nvPr/>
        </p:nvSpPr>
        <p:spPr bwMode="auto">
          <a:xfrm rot="5400000">
            <a:off x="6315869" y="3702844"/>
            <a:ext cx="3887787" cy="1038225"/>
          </a:xfrm>
          <a:custGeom>
            <a:avLst/>
            <a:gdLst>
              <a:gd name="T0" fmla="*/ 2915840 w 21600"/>
              <a:gd name="T1" fmla="*/ 0 h 21600"/>
              <a:gd name="T2" fmla="*/ 0 w 21600"/>
              <a:gd name="T3" fmla="*/ 519112 h 21600"/>
              <a:gd name="T4" fmla="*/ 2915840 w 21600"/>
              <a:gd name="T5" fmla="*/ 1038225 h 21600"/>
              <a:gd name="T6" fmla="*/ 3887787 w 21600"/>
              <a:gd name="T7" fmla="*/ 51911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GB"/>
          </a:p>
        </p:txBody>
      </p:sp>
      <p:sp>
        <p:nvSpPr>
          <p:cNvPr id="31747" name="Rectangle 2"/>
          <p:cNvSpPr>
            <a:spLocks noGrp="1" noChangeArrowheads="1"/>
          </p:cNvSpPr>
          <p:nvPr>
            <p:ph type="title"/>
          </p:nvPr>
        </p:nvSpPr>
        <p:spPr/>
        <p:txBody>
          <a:bodyPr/>
          <a:lstStyle/>
          <a:p>
            <a:r>
              <a:rPr lang="en-GB" smtClean="0"/>
              <a:t>Patent - Process</a:t>
            </a:r>
            <a:endParaRPr lang="en-US" smtClean="0"/>
          </a:p>
        </p:txBody>
      </p:sp>
      <p:sp>
        <p:nvSpPr>
          <p:cNvPr id="31748" name="Rectangle 3"/>
          <p:cNvSpPr>
            <a:spLocks noGrp="1" noChangeArrowheads="1"/>
          </p:cNvSpPr>
          <p:nvPr>
            <p:ph idx="1"/>
          </p:nvPr>
        </p:nvSpPr>
        <p:spPr>
          <a:xfrm>
            <a:off x="457200" y="1600200"/>
            <a:ext cx="4114800" cy="4525963"/>
          </a:xfrm>
        </p:spPr>
        <p:txBody>
          <a:bodyPr>
            <a:normAutofit fontScale="92500" lnSpcReduction="20000"/>
          </a:bodyPr>
          <a:lstStyle/>
          <a:p>
            <a:r>
              <a:rPr lang="en-GB" dirty="0" smtClean="0"/>
              <a:t>Patents do not have to be maintained for 20 years. They can be allowed to lapse by not paying renewal fees which arise annually after the 4th year. If the patent lapses your competitors may start using your idea.</a:t>
            </a:r>
          </a:p>
          <a:p>
            <a:endParaRPr lang="en-GB" dirty="0" smtClean="0"/>
          </a:p>
          <a:p>
            <a:endParaRPr lang="en-US" dirty="0" smtClean="0"/>
          </a:p>
        </p:txBody>
      </p:sp>
      <p:grpSp>
        <p:nvGrpSpPr>
          <p:cNvPr id="2" name="Group 5"/>
          <p:cNvGrpSpPr>
            <a:grpSpLocks/>
          </p:cNvGrpSpPr>
          <p:nvPr/>
        </p:nvGrpSpPr>
        <p:grpSpPr bwMode="auto">
          <a:xfrm>
            <a:off x="4629150" y="2416175"/>
            <a:ext cx="4191000" cy="3508375"/>
            <a:chOff x="1584" y="1182"/>
            <a:chExt cx="2640" cy="2210"/>
          </a:xfrm>
        </p:grpSpPr>
        <p:sp>
          <p:nvSpPr>
            <p:cNvPr id="31750" name="Text Box 6"/>
            <p:cNvSpPr txBox="1">
              <a:spLocks noChangeArrowheads="1"/>
            </p:cNvSpPr>
            <p:nvPr/>
          </p:nvSpPr>
          <p:spPr bwMode="auto">
            <a:xfrm>
              <a:off x="2448" y="1182"/>
              <a:ext cx="864" cy="194"/>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spcBef>
                  <a:spcPct val="50000"/>
                </a:spcBef>
              </a:pPr>
              <a:r>
                <a:rPr lang="en-GB" sz="1400" dirty="0">
                  <a:latin typeface="Comic Sans MS" pitchFamily="66" charset="0"/>
                </a:rPr>
                <a:t>Have an idea</a:t>
              </a:r>
            </a:p>
          </p:txBody>
        </p:sp>
        <p:sp>
          <p:nvSpPr>
            <p:cNvPr id="31751" name="Text Box 7"/>
            <p:cNvSpPr txBox="1">
              <a:spLocks noChangeArrowheads="1"/>
            </p:cNvSpPr>
            <p:nvPr/>
          </p:nvSpPr>
          <p:spPr bwMode="auto">
            <a:xfrm>
              <a:off x="1584" y="1470"/>
              <a:ext cx="2640" cy="194"/>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spcBef>
                  <a:spcPct val="50000"/>
                </a:spcBef>
              </a:pPr>
              <a:r>
                <a:rPr lang="en-GB" sz="1400" dirty="0">
                  <a:latin typeface="Comic Sans MS" pitchFamily="66" charset="0"/>
                </a:rPr>
                <a:t>Keep it confidential whilst you develop the idea</a:t>
              </a:r>
            </a:p>
          </p:txBody>
        </p:sp>
        <p:sp>
          <p:nvSpPr>
            <p:cNvPr id="31752" name="Text Box 8"/>
            <p:cNvSpPr txBox="1">
              <a:spLocks noChangeArrowheads="1"/>
            </p:cNvSpPr>
            <p:nvPr/>
          </p:nvSpPr>
          <p:spPr bwMode="auto">
            <a:xfrm>
              <a:off x="1632" y="1758"/>
              <a:ext cx="2592" cy="194"/>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spcBef>
                  <a:spcPct val="50000"/>
                </a:spcBef>
              </a:pPr>
              <a:r>
                <a:rPr lang="en-GB" sz="1400" dirty="0">
                  <a:latin typeface="Comic Sans MS" pitchFamily="66" charset="0"/>
                </a:rPr>
                <a:t>File a Patent Application at the Patent Office</a:t>
              </a:r>
            </a:p>
          </p:txBody>
        </p:sp>
        <p:sp>
          <p:nvSpPr>
            <p:cNvPr id="31753" name="Text Box 9"/>
            <p:cNvSpPr txBox="1">
              <a:spLocks noChangeArrowheads="1"/>
            </p:cNvSpPr>
            <p:nvPr/>
          </p:nvSpPr>
          <p:spPr bwMode="auto">
            <a:xfrm>
              <a:off x="1968" y="2046"/>
              <a:ext cx="1872" cy="194"/>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spcBef>
                  <a:spcPct val="50000"/>
                </a:spcBef>
              </a:pPr>
              <a:r>
                <a:rPr lang="en-GB" sz="1400" dirty="0">
                  <a:latin typeface="Comic Sans MS" pitchFamily="66" charset="0"/>
                </a:rPr>
                <a:t>Search for existing, similar ideas</a:t>
              </a:r>
            </a:p>
          </p:txBody>
        </p:sp>
        <p:sp>
          <p:nvSpPr>
            <p:cNvPr id="31754" name="Text Box 10"/>
            <p:cNvSpPr txBox="1">
              <a:spLocks noChangeArrowheads="1"/>
            </p:cNvSpPr>
            <p:nvPr/>
          </p:nvSpPr>
          <p:spPr bwMode="auto">
            <a:xfrm>
              <a:off x="1776" y="2334"/>
              <a:ext cx="2304" cy="194"/>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spcBef>
                  <a:spcPct val="50000"/>
                </a:spcBef>
              </a:pPr>
              <a:r>
                <a:rPr lang="en-GB" sz="1400" dirty="0">
                  <a:latin typeface="Comic Sans MS" pitchFamily="66" charset="0"/>
                </a:rPr>
                <a:t>Application published with search report</a:t>
              </a:r>
            </a:p>
          </p:txBody>
        </p:sp>
        <p:sp>
          <p:nvSpPr>
            <p:cNvPr id="31755" name="Text Box 11"/>
            <p:cNvSpPr txBox="1">
              <a:spLocks noChangeArrowheads="1"/>
            </p:cNvSpPr>
            <p:nvPr/>
          </p:nvSpPr>
          <p:spPr bwMode="auto">
            <a:xfrm>
              <a:off x="2496" y="2622"/>
              <a:ext cx="768" cy="194"/>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spcBef>
                  <a:spcPct val="50000"/>
                </a:spcBef>
              </a:pPr>
              <a:r>
                <a:rPr lang="en-GB" sz="1400" dirty="0">
                  <a:latin typeface="Comic Sans MS" pitchFamily="66" charset="0"/>
                </a:rPr>
                <a:t>Examination</a:t>
              </a:r>
            </a:p>
          </p:txBody>
        </p:sp>
        <p:sp>
          <p:nvSpPr>
            <p:cNvPr id="31756" name="Text Box 12"/>
            <p:cNvSpPr txBox="1">
              <a:spLocks noChangeArrowheads="1"/>
            </p:cNvSpPr>
            <p:nvPr/>
          </p:nvSpPr>
          <p:spPr bwMode="auto">
            <a:xfrm>
              <a:off x="2400" y="2910"/>
              <a:ext cx="960" cy="194"/>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spcBef>
                  <a:spcPct val="50000"/>
                </a:spcBef>
              </a:pPr>
              <a:r>
                <a:rPr lang="en-GB" sz="1400" dirty="0">
                  <a:latin typeface="Comic Sans MS" pitchFamily="66" charset="0"/>
                </a:rPr>
                <a:t>Patent granted</a:t>
              </a:r>
            </a:p>
          </p:txBody>
        </p:sp>
        <p:sp>
          <p:nvSpPr>
            <p:cNvPr id="31757" name="Text Box 13"/>
            <p:cNvSpPr txBox="1">
              <a:spLocks noChangeArrowheads="1"/>
            </p:cNvSpPr>
            <p:nvPr/>
          </p:nvSpPr>
          <p:spPr bwMode="auto">
            <a:xfrm>
              <a:off x="2592" y="3198"/>
              <a:ext cx="624" cy="194"/>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spcBef>
                  <a:spcPct val="50000"/>
                </a:spcBef>
              </a:pPr>
              <a:r>
                <a:rPr lang="en-GB" sz="1400" dirty="0">
                  <a:latin typeface="Comic Sans MS" pitchFamily="66" charset="0"/>
                </a:rPr>
                <a:t>Renewals</a:t>
              </a:r>
            </a:p>
          </p:txBody>
        </p:sp>
        <p:sp>
          <p:nvSpPr>
            <p:cNvPr id="31758" name="Line 14"/>
            <p:cNvSpPr>
              <a:spLocks noChangeShapeType="1"/>
            </p:cNvSpPr>
            <p:nvPr/>
          </p:nvSpPr>
          <p:spPr bwMode="auto">
            <a:xfrm>
              <a:off x="2880" y="3120"/>
              <a:ext cx="0" cy="96"/>
            </a:xfrm>
            <a:prstGeom prst="line">
              <a:avLst/>
            </a:prstGeom>
            <a:noFill/>
            <a:ln w="38100" cap="sq">
              <a:solidFill>
                <a:srgbClr val="00FEF8"/>
              </a:solidFill>
              <a:round/>
              <a:headEnd type="none" w="sm" len="sm"/>
              <a:tailEnd type="triangle" w="sm" len="sm"/>
            </a:ln>
          </p:spPr>
          <p:txBody>
            <a:bodyPr wrap="none"/>
            <a:lstStyle/>
            <a:p>
              <a:endParaRPr lang="en-GB"/>
            </a:p>
          </p:txBody>
        </p:sp>
        <p:sp>
          <p:nvSpPr>
            <p:cNvPr id="31759" name="Line 15"/>
            <p:cNvSpPr>
              <a:spLocks noChangeShapeType="1"/>
            </p:cNvSpPr>
            <p:nvPr/>
          </p:nvSpPr>
          <p:spPr bwMode="auto">
            <a:xfrm>
              <a:off x="2880" y="2832"/>
              <a:ext cx="0" cy="96"/>
            </a:xfrm>
            <a:prstGeom prst="line">
              <a:avLst/>
            </a:prstGeom>
            <a:noFill/>
            <a:ln w="38100" cap="sq">
              <a:solidFill>
                <a:srgbClr val="00FEF8"/>
              </a:solidFill>
              <a:round/>
              <a:headEnd type="none" w="sm" len="sm"/>
              <a:tailEnd type="triangle" w="sm" len="sm"/>
            </a:ln>
          </p:spPr>
          <p:txBody>
            <a:bodyPr wrap="none"/>
            <a:lstStyle/>
            <a:p>
              <a:endParaRPr lang="en-GB"/>
            </a:p>
          </p:txBody>
        </p:sp>
        <p:sp>
          <p:nvSpPr>
            <p:cNvPr id="31760" name="Line 16"/>
            <p:cNvSpPr>
              <a:spLocks noChangeShapeType="1"/>
            </p:cNvSpPr>
            <p:nvPr/>
          </p:nvSpPr>
          <p:spPr bwMode="auto">
            <a:xfrm>
              <a:off x="2880" y="2544"/>
              <a:ext cx="0" cy="96"/>
            </a:xfrm>
            <a:prstGeom prst="line">
              <a:avLst/>
            </a:prstGeom>
            <a:noFill/>
            <a:ln w="38100" cap="sq">
              <a:solidFill>
                <a:srgbClr val="00FEF8"/>
              </a:solidFill>
              <a:round/>
              <a:headEnd type="none" w="sm" len="sm"/>
              <a:tailEnd type="triangle" w="sm" len="sm"/>
            </a:ln>
          </p:spPr>
          <p:txBody>
            <a:bodyPr wrap="none"/>
            <a:lstStyle/>
            <a:p>
              <a:endParaRPr lang="en-GB"/>
            </a:p>
          </p:txBody>
        </p:sp>
        <p:sp>
          <p:nvSpPr>
            <p:cNvPr id="31761" name="Line 17"/>
            <p:cNvSpPr>
              <a:spLocks noChangeShapeType="1"/>
            </p:cNvSpPr>
            <p:nvPr/>
          </p:nvSpPr>
          <p:spPr bwMode="auto">
            <a:xfrm>
              <a:off x="2880" y="2256"/>
              <a:ext cx="0" cy="96"/>
            </a:xfrm>
            <a:prstGeom prst="line">
              <a:avLst/>
            </a:prstGeom>
            <a:noFill/>
            <a:ln w="38100" cap="sq">
              <a:solidFill>
                <a:srgbClr val="00FEF8"/>
              </a:solidFill>
              <a:round/>
              <a:headEnd type="none" w="sm" len="sm"/>
              <a:tailEnd type="triangle" w="sm" len="sm"/>
            </a:ln>
          </p:spPr>
          <p:txBody>
            <a:bodyPr wrap="none"/>
            <a:lstStyle/>
            <a:p>
              <a:endParaRPr lang="en-GB"/>
            </a:p>
          </p:txBody>
        </p:sp>
        <p:sp>
          <p:nvSpPr>
            <p:cNvPr id="31762" name="Line 18"/>
            <p:cNvSpPr>
              <a:spLocks noChangeShapeType="1"/>
            </p:cNvSpPr>
            <p:nvPr/>
          </p:nvSpPr>
          <p:spPr bwMode="auto">
            <a:xfrm>
              <a:off x="2880" y="1968"/>
              <a:ext cx="0" cy="96"/>
            </a:xfrm>
            <a:prstGeom prst="line">
              <a:avLst/>
            </a:prstGeom>
            <a:noFill/>
            <a:ln w="38100" cap="sq">
              <a:solidFill>
                <a:srgbClr val="00FEF8"/>
              </a:solidFill>
              <a:round/>
              <a:headEnd type="none" w="sm" len="sm"/>
              <a:tailEnd type="triangle" w="sm" len="sm"/>
            </a:ln>
          </p:spPr>
          <p:txBody>
            <a:bodyPr wrap="none"/>
            <a:lstStyle/>
            <a:p>
              <a:endParaRPr lang="en-GB"/>
            </a:p>
          </p:txBody>
        </p:sp>
        <p:sp>
          <p:nvSpPr>
            <p:cNvPr id="31763" name="Line 19"/>
            <p:cNvSpPr>
              <a:spLocks noChangeShapeType="1"/>
            </p:cNvSpPr>
            <p:nvPr/>
          </p:nvSpPr>
          <p:spPr bwMode="auto">
            <a:xfrm>
              <a:off x="2880" y="1680"/>
              <a:ext cx="0" cy="96"/>
            </a:xfrm>
            <a:prstGeom prst="line">
              <a:avLst/>
            </a:prstGeom>
            <a:noFill/>
            <a:ln w="38100" cap="sq">
              <a:solidFill>
                <a:srgbClr val="00FEF8"/>
              </a:solidFill>
              <a:round/>
              <a:headEnd type="none" w="sm" len="sm"/>
              <a:tailEnd type="triangle" w="sm" len="sm"/>
            </a:ln>
          </p:spPr>
          <p:txBody>
            <a:bodyPr wrap="none"/>
            <a:lstStyle/>
            <a:p>
              <a:endParaRPr lang="en-GB"/>
            </a:p>
          </p:txBody>
        </p:sp>
        <p:sp>
          <p:nvSpPr>
            <p:cNvPr id="31764" name="Line 20"/>
            <p:cNvSpPr>
              <a:spLocks noChangeShapeType="1"/>
            </p:cNvSpPr>
            <p:nvPr/>
          </p:nvSpPr>
          <p:spPr bwMode="auto">
            <a:xfrm>
              <a:off x="2880" y="1392"/>
              <a:ext cx="0" cy="96"/>
            </a:xfrm>
            <a:prstGeom prst="line">
              <a:avLst/>
            </a:prstGeom>
            <a:noFill/>
            <a:ln w="38100" cap="sq">
              <a:solidFill>
                <a:srgbClr val="00FEF8"/>
              </a:solidFill>
              <a:round/>
              <a:headEnd type="none" w="sm" len="sm"/>
              <a:tailEnd type="triangle" w="sm" len="sm"/>
            </a:ln>
          </p:spPr>
          <p:txBody>
            <a:bodyPr wrap="none"/>
            <a:lstStyle/>
            <a:p>
              <a:endParaRPr lang="en-GB"/>
            </a:p>
          </p:txBody>
        </p:sp>
      </p:grpSp>
      <p:grpSp>
        <p:nvGrpSpPr>
          <p:cNvPr id="3" name="Group 20"/>
          <p:cNvGrpSpPr/>
          <p:nvPr/>
        </p:nvGrpSpPr>
        <p:grpSpPr>
          <a:xfrm>
            <a:off x="0" y="6453336"/>
            <a:ext cx="8964488" cy="360040"/>
            <a:chOff x="0" y="6453336"/>
            <a:chExt cx="8964488" cy="360040"/>
          </a:xfrm>
        </p:grpSpPr>
        <p:sp>
          <p:nvSpPr>
            <p:cNvPr id="22" name="Rectangle 21"/>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31746"/>
                                        </p:tgtEl>
                                        <p:attrNameLst>
                                          <p:attrName>style.visibility</p:attrName>
                                        </p:attrNameLst>
                                      </p:cBhvr>
                                      <p:to>
                                        <p:strVal val="visible"/>
                                      </p:to>
                                    </p:set>
                                    <p:animEffect transition="in" filter="wipe(up)">
                                      <p:cBhvr>
                                        <p:cTn id="11"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smtClean="0"/>
              <a:t>Ease of Maintenance</a:t>
            </a:r>
            <a:endParaRPr lang="en-GB"/>
          </a:p>
        </p:txBody>
      </p:sp>
      <p:sp>
        <p:nvSpPr>
          <p:cNvPr id="11267" name="Rectangle 3"/>
          <p:cNvSpPr>
            <a:spLocks noGrp="1" noChangeArrowheads="1"/>
          </p:cNvSpPr>
          <p:nvPr>
            <p:ph idx="1"/>
          </p:nvPr>
        </p:nvSpPr>
        <p:spPr/>
        <p:txBody>
          <a:bodyPr>
            <a:normAutofit fontScale="92500" lnSpcReduction="20000"/>
          </a:bodyPr>
          <a:lstStyle/>
          <a:p>
            <a:r>
              <a:rPr lang="en-US" smtClean="0"/>
              <a:t>The maintenance requirements of a product depend a great deal on its life expectancy.</a:t>
            </a:r>
          </a:p>
          <a:p>
            <a:endParaRPr lang="en-US" smtClean="0"/>
          </a:p>
          <a:p>
            <a:r>
              <a:rPr lang="en-US" smtClean="0"/>
              <a:t>A cheaper product is probably intended to be thrown away after use and will need no maintenance.</a:t>
            </a:r>
          </a:p>
          <a:p>
            <a:endParaRPr lang="en-US" smtClean="0"/>
          </a:p>
          <a:p>
            <a:r>
              <a:rPr lang="en-US" smtClean="0"/>
              <a:t>A more expensive product is likely to last much longer and will require periodic maintenance to keep it in good order.</a:t>
            </a:r>
          </a:p>
          <a:p>
            <a:endParaRPr lang="en-US" smtClean="0"/>
          </a:p>
          <a:p>
            <a:endParaRPr lang="en-GB"/>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smtClean="0"/>
              <a:t>Task 3</a:t>
            </a:r>
            <a:endParaRPr lang="en-US" smtClean="0"/>
          </a:p>
        </p:txBody>
      </p:sp>
      <p:sp>
        <p:nvSpPr>
          <p:cNvPr id="32771" name="Rectangle 3"/>
          <p:cNvSpPr>
            <a:spLocks noGrp="1" noChangeArrowheads="1"/>
          </p:cNvSpPr>
          <p:nvPr>
            <p:ph idx="1"/>
          </p:nvPr>
        </p:nvSpPr>
        <p:spPr/>
        <p:txBody>
          <a:bodyPr>
            <a:normAutofit fontScale="85000" lnSpcReduction="20000"/>
          </a:bodyPr>
          <a:lstStyle/>
          <a:p>
            <a:r>
              <a:rPr lang="en-GB" smtClean="0"/>
              <a:t>Find one product in your kitchen that is patented.</a:t>
            </a:r>
          </a:p>
          <a:p>
            <a:r>
              <a:rPr lang="en-GB" smtClean="0"/>
              <a:t>What do new products have marked on them if sold before a patent is finally granted?</a:t>
            </a:r>
          </a:p>
          <a:p>
            <a:r>
              <a:rPr lang="en-GB" smtClean="0"/>
              <a:t>Find one of the above.</a:t>
            </a:r>
          </a:p>
          <a:p>
            <a:r>
              <a:rPr lang="en-GB" smtClean="0"/>
              <a:t>Try to find the approximate cost of a patent being awarded for 20 years.</a:t>
            </a:r>
          </a:p>
          <a:p>
            <a:r>
              <a:rPr lang="en-GB" smtClean="0"/>
              <a:t>a)	Conduct an internet search to find Espacenet (</a:t>
            </a:r>
            <a:r>
              <a:rPr lang="en-GB" smtClean="0">
                <a:hlinkClick r:id="rId2"/>
              </a:rPr>
              <a:t>www.espacenet</a:t>
            </a:r>
            <a:r>
              <a:rPr lang="en-GB" smtClean="0"/>
              <a:t>), and then search for patents on products that interest you, or relate to current project work.</a:t>
            </a:r>
            <a:br>
              <a:rPr lang="en-GB" smtClean="0"/>
            </a:br>
            <a:r>
              <a:rPr lang="en-GB" smtClean="0"/>
              <a:t>b) Could you improve any of the products that you have found during your search? If so, how?</a:t>
            </a:r>
            <a:endParaRPr lang="en-US" dirty="0" smtClean="0"/>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smtClean="0"/>
              <a:t>Task 4</a:t>
            </a:r>
            <a:endParaRPr lang="en-US" smtClean="0"/>
          </a:p>
        </p:txBody>
      </p:sp>
      <p:graphicFrame>
        <p:nvGraphicFramePr>
          <p:cNvPr id="27686" name="Group 38"/>
          <p:cNvGraphicFramePr>
            <a:graphicFrameLocks noGrp="1"/>
          </p:cNvGraphicFramePr>
          <p:nvPr>
            <p:ph idx="1"/>
          </p:nvPr>
        </p:nvGraphicFramePr>
        <p:xfrm>
          <a:off x="457200" y="3272368"/>
          <a:ext cx="8229601" cy="3108960"/>
        </p:xfrm>
        <a:graphic>
          <a:graphicData uri="http://schemas.openxmlformats.org/drawingml/2006/table">
            <a:tbl>
              <a:tblPr/>
              <a:tblGrid>
                <a:gridCol w="3573917"/>
                <a:gridCol w="2563202"/>
                <a:gridCol w="2092482"/>
              </a:tblGrid>
              <a:tr h="180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800" b="1" i="0" u="none" strike="noStrike" cap="none" normalizeH="0" baseline="0" dirty="0" smtClean="0">
                          <a:ln>
                            <a:noFill/>
                          </a:ln>
                          <a:solidFill>
                            <a:schemeClr val="tx1"/>
                          </a:solidFill>
                          <a:effectLst/>
                          <a:latin typeface="Arial" charset="0"/>
                        </a:rPr>
                        <a:t>Product</a:t>
                      </a: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800" b="1" i="0" u="none" strike="noStrike" cap="none" normalizeH="0" baseline="0" smtClean="0">
                          <a:ln>
                            <a:noFill/>
                          </a:ln>
                          <a:solidFill>
                            <a:schemeClr val="tx1"/>
                          </a:solidFill>
                          <a:effectLst/>
                          <a:latin typeface="Arial" charset="0"/>
                        </a:rPr>
                        <a:t>Inventor</a:t>
                      </a: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800" b="1" i="0" u="none" strike="noStrike" cap="none" normalizeH="0" baseline="0" smtClean="0">
                          <a:ln>
                            <a:noFill/>
                          </a:ln>
                          <a:solidFill>
                            <a:schemeClr val="tx1"/>
                          </a:solidFill>
                          <a:effectLst/>
                          <a:latin typeface="Arial" charset="0"/>
                        </a:rPr>
                        <a:t>Year</a:t>
                      </a:r>
                    </a:p>
                  </a:txBody>
                  <a:tcPr marL="102315" marR="1023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556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800" b="0" i="0" u="none" strike="noStrike" cap="none" normalizeH="0" baseline="0" smtClean="0">
                          <a:ln>
                            <a:noFill/>
                          </a:ln>
                          <a:solidFill>
                            <a:schemeClr val="tx1"/>
                          </a:solidFill>
                          <a:effectLst/>
                          <a:latin typeface="Arial" charset="0"/>
                        </a:rPr>
                        <a:t>Cats-eye road stud</a:t>
                      </a: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marL="102315" marR="1023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095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800" b="0" i="0" u="none" strike="noStrike" cap="none" normalizeH="0" baseline="0" smtClean="0">
                          <a:ln>
                            <a:noFill/>
                          </a:ln>
                          <a:solidFill>
                            <a:schemeClr val="tx1"/>
                          </a:solidFill>
                          <a:effectLst/>
                          <a:latin typeface="Arial" charset="0"/>
                        </a:rPr>
                        <a:t>Workmate folding bench</a:t>
                      </a: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marL="102315" marR="1023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800" b="0" i="0" u="none" strike="noStrike" cap="none" normalizeH="0" baseline="0" smtClean="0">
                          <a:ln>
                            <a:noFill/>
                          </a:ln>
                          <a:solidFill>
                            <a:schemeClr val="tx1"/>
                          </a:solidFill>
                          <a:effectLst/>
                          <a:latin typeface="Arial" charset="0"/>
                        </a:rPr>
                        <a:t>Electric light bulb</a:t>
                      </a: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marL="102315" marR="1023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800" b="0" i="0" u="none" strike="noStrike" cap="none" normalizeH="0" baseline="0" smtClean="0">
                          <a:ln>
                            <a:noFill/>
                          </a:ln>
                          <a:solidFill>
                            <a:schemeClr val="tx1"/>
                          </a:solidFill>
                          <a:effectLst/>
                          <a:latin typeface="Arial" charset="0"/>
                        </a:rPr>
                        <a:t>Anglepoise lamp</a:t>
                      </a: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marL="102315" marR="1023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33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800" b="0" i="0" u="none" strike="noStrike" cap="none" normalizeH="0" baseline="0" smtClean="0">
                          <a:ln>
                            <a:noFill/>
                          </a:ln>
                          <a:solidFill>
                            <a:schemeClr val="tx1"/>
                          </a:solidFill>
                          <a:effectLst/>
                          <a:latin typeface="Arial" charset="0"/>
                        </a:rPr>
                        <a:t>Pneumatic tyre</a:t>
                      </a: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marL="102315" marR="1023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3795" name="Rectangle 3"/>
          <p:cNvSpPr>
            <a:spLocks noGrp="1" noChangeArrowheads="1"/>
          </p:cNvSpPr>
          <p:nvPr>
            <p:ph type="body" sz="half" idx="4294967295"/>
          </p:nvPr>
        </p:nvSpPr>
        <p:spPr>
          <a:xfrm>
            <a:off x="0" y="1981200"/>
            <a:ext cx="8147050" cy="1160463"/>
          </a:xfrm>
        </p:spPr>
        <p:txBody>
          <a:bodyPr>
            <a:normAutofit fontScale="85000" lnSpcReduction="20000"/>
          </a:bodyPr>
          <a:lstStyle/>
          <a:p>
            <a:r>
              <a:rPr lang="en-GB" dirty="0" smtClean="0"/>
              <a:t>Some examples of famous inventions that have been patented are shown below in the table. Try to fill in the gaps:</a:t>
            </a:r>
            <a:endParaRPr lang="en-US" dirty="0" smtClean="0"/>
          </a:p>
        </p:txBody>
      </p:sp>
      <p:grpSp>
        <p:nvGrpSpPr>
          <p:cNvPr id="2" name="Group 4"/>
          <p:cNvGrpSpPr/>
          <p:nvPr/>
        </p:nvGrpSpPr>
        <p:grpSpPr>
          <a:xfrm>
            <a:off x="0" y="6453336"/>
            <a:ext cx="8964488" cy="360040"/>
            <a:chOff x="0" y="6453336"/>
            <a:chExt cx="8964488" cy="360040"/>
          </a:xfrm>
        </p:grpSpPr>
        <p:sp>
          <p:nvSpPr>
            <p:cNvPr id="6" name="Rectangle 5"/>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smtClean="0"/>
              <a:t>Task 4 - Answers</a:t>
            </a:r>
            <a:endParaRPr lang="en-US" smtClean="0"/>
          </a:p>
        </p:txBody>
      </p:sp>
      <p:graphicFrame>
        <p:nvGraphicFramePr>
          <p:cNvPr id="30756" name="Group 36"/>
          <p:cNvGraphicFramePr>
            <a:graphicFrameLocks noGrp="1"/>
          </p:cNvGraphicFramePr>
          <p:nvPr>
            <p:ph idx="1"/>
          </p:nvPr>
        </p:nvGraphicFramePr>
        <p:xfrm>
          <a:off x="457200" y="3272368"/>
          <a:ext cx="8229601" cy="3108960"/>
        </p:xfrm>
        <a:graphic>
          <a:graphicData uri="http://schemas.openxmlformats.org/drawingml/2006/table">
            <a:tbl>
              <a:tblPr/>
              <a:tblGrid>
                <a:gridCol w="3573917"/>
                <a:gridCol w="2563202"/>
                <a:gridCol w="2092482"/>
              </a:tblGrid>
              <a:tr h="180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800" b="1" i="0" u="none" strike="noStrike" cap="none" normalizeH="0" baseline="0" smtClean="0">
                          <a:ln>
                            <a:noFill/>
                          </a:ln>
                          <a:solidFill>
                            <a:schemeClr val="tx1"/>
                          </a:solidFill>
                          <a:effectLst/>
                          <a:latin typeface="Arial" charset="0"/>
                        </a:rPr>
                        <a:t>Product</a:t>
                      </a: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800" b="1" i="0" u="none" strike="noStrike" cap="none" normalizeH="0" baseline="0" smtClean="0">
                          <a:ln>
                            <a:noFill/>
                          </a:ln>
                          <a:solidFill>
                            <a:schemeClr val="tx1"/>
                          </a:solidFill>
                          <a:effectLst/>
                          <a:latin typeface="Arial" charset="0"/>
                        </a:rPr>
                        <a:t>Inventor</a:t>
                      </a: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800" b="1" i="0" u="none" strike="noStrike" cap="none" normalizeH="0" baseline="0" smtClean="0">
                          <a:ln>
                            <a:noFill/>
                          </a:ln>
                          <a:solidFill>
                            <a:schemeClr val="tx1"/>
                          </a:solidFill>
                          <a:effectLst/>
                          <a:latin typeface="Arial" charset="0"/>
                        </a:rPr>
                        <a:t>Year</a:t>
                      </a:r>
                    </a:p>
                  </a:txBody>
                  <a:tcPr marL="102315" marR="1023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556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800" b="0" i="0" u="none" strike="noStrike" cap="none" normalizeH="0" baseline="0" smtClean="0">
                          <a:ln>
                            <a:noFill/>
                          </a:ln>
                          <a:solidFill>
                            <a:schemeClr val="tx1"/>
                          </a:solidFill>
                          <a:effectLst/>
                          <a:latin typeface="Arial" charset="0"/>
                        </a:rPr>
                        <a:t>Cats-eye road stud</a:t>
                      </a: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800" b="0" i="0" u="none" strike="noStrike" cap="none" normalizeH="0" baseline="0" smtClean="0">
                          <a:ln>
                            <a:noFill/>
                          </a:ln>
                          <a:solidFill>
                            <a:schemeClr val="tx1"/>
                          </a:solidFill>
                          <a:effectLst/>
                          <a:latin typeface="Arial" charset="0"/>
                        </a:rPr>
                        <a:t>Percy Shaw</a:t>
                      </a:r>
                      <a:endParaRPr kumimoji="0" lang="en-US" sz="1800" b="0" i="0" u="none" strike="noStrike" cap="none" normalizeH="0" baseline="0" smtClean="0">
                        <a:ln>
                          <a:noFill/>
                        </a:ln>
                        <a:solidFill>
                          <a:schemeClr val="tx1"/>
                        </a:solidFill>
                        <a:effectLst/>
                        <a:latin typeface="Arial" charset="0"/>
                      </a:endParaRP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800" b="0" i="0" u="none" strike="noStrike" cap="none" normalizeH="0" baseline="0" smtClean="0">
                          <a:ln>
                            <a:noFill/>
                          </a:ln>
                          <a:solidFill>
                            <a:schemeClr val="tx1"/>
                          </a:solidFill>
                          <a:effectLst/>
                          <a:latin typeface="Arial" charset="0"/>
                        </a:rPr>
                        <a:t>1934</a:t>
                      </a:r>
                      <a:endParaRPr kumimoji="0" lang="en-US" sz="2800" b="0" i="0" u="none" strike="noStrike" cap="none" normalizeH="0" baseline="0" smtClean="0">
                        <a:ln>
                          <a:noFill/>
                        </a:ln>
                        <a:solidFill>
                          <a:schemeClr val="tx1"/>
                        </a:solidFill>
                        <a:effectLst/>
                        <a:latin typeface="Arial" charset="0"/>
                      </a:endParaRPr>
                    </a:p>
                  </a:txBody>
                  <a:tcPr marL="102315" marR="1023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095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800" b="0" i="0" u="none" strike="noStrike" cap="none" normalizeH="0" baseline="0" smtClean="0">
                          <a:ln>
                            <a:noFill/>
                          </a:ln>
                          <a:solidFill>
                            <a:schemeClr val="tx1"/>
                          </a:solidFill>
                          <a:effectLst/>
                          <a:latin typeface="Arial" charset="0"/>
                        </a:rPr>
                        <a:t>Workmate folding bench</a:t>
                      </a: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800" b="0" i="0" u="none" strike="noStrike" cap="none" normalizeH="0" baseline="0" smtClean="0">
                          <a:ln>
                            <a:noFill/>
                          </a:ln>
                          <a:solidFill>
                            <a:schemeClr val="tx1"/>
                          </a:solidFill>
                          <a:effectLst/>
                          <a:latin typeface="Arial" charset="0"/>
                        </a:rPr>
                        <a:t>Ron Hickman</a:t>
                      </a:r>
                      <a:endParaRPr kumimoji="0" lang="en-US" sz="1800" b="0" i="0" u="none" strike="noStrike" cap="none" normalizeH="0" baseline="0" smtClean="0">
                        <a:ln>
                          <a:noFill/>
                        </a:ln>
                        <a:solidFill>
                          <a:schemeClr val="tx1"/>
                        </a:solidFill>
                        <a:effectLst/>
                        <a:latin typeface="Arial" charset="0"/>
                      </a:endParaRP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800" b="0" i="0" u="none" strike="noStrike" cap="none" normalizeH="0" baseline="0" smtClean="0">
                          <a:ln>
                            <a:noFill/>
                          </a:ln>
                          <a:solidFill>
                            <a:schemeClr val="tx1"/>
                          </a:solidFill>
                          <a:effectLst/>
                          <a:latin typeface="Arial" charset="0"/>
                        </a:rPr>
                        <a:t>1961</a:t>
                      </a:r>
                      <a:endParaRPr kumimoji="0" lang="en-US" sz="2800" b="0" i="0" u="none" strike="noStrike" cap="none" normalizeH="0" baseline="0" smtClean="0">
                        <a:ln>
                          <a:noFill/>
                        </a:ln>
                        <a:solidFill>
                          <a:schemeClr val="tx1"/>
                        </a:solidFill>
                        <a:effectLst/>
                        <a:latin typeface="Arial" charset="0"/>
                      </a:endParaRPr>
                    </a:p>
                  </a:txBody>
                  <a:tcPr marL="102315" marR="1023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800" b="0" i="0" u="none" strike="noStrike" cap="none" normalizeH="0" baseline="0" smtClean="0">
                          <a:ln>
                            <a:noFill/>
                          </a:ln>
                          <a:solidFill>
                            <a:schemeClr val="tx1"/>
                          </a:solidFill>
                          <a:effectLst/>
                          <a:latin typeface="Arial" charset="0"/>
                        </a:rPr>
                        <a:t>Electric light bulb</a:t>
                      </a: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800" b="0" i="0" u="none" strike="noStrike" cap="none" normalizeH="0" baseline="0" smtClean="0">
                          <a:ln>
                            <a:noFill/>
                          </a:ln>
                          <a:solidFill>
                            <a:schemeClr val="tx1"/>
                          </a:solidFill>
                          <a:effectLst/>
                          <a:latin typeface="Arial" charset="0"/>
                        </a:rPr>
                        <a:t>Humphrey Davy</a:t>
                      </a:r>
                      <a:endParaRPr kumimoji="0" lang="en-US" sz="1800" b="0" i="0" u="none" strike="noStrike" cap="none" normalizeH="0" baseline="0" smtClean="0">
                        <a:ln>
                          <a:noFill/>
                        </a:ln>
                        <a:solidFill>
                          <a:schemeClr val="tx1"/>
                        </a:solidFill>
                        <a:effectLst/>
                        <a:latin typeface="Arial" charset="0"/>
                      </a:endParaRP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800" b="0" i="0" u="none" strike="noStrike" cap="none" normalizeH="0" baseline="0" smtClean="0">
                          <a:ln>
                            <a:noFill/>
                          </a:ln>
                          <a:solidFill>
                            <a:schemeClr val="tx1"/>
                          </a:solidFill>
                          <a:effectLst/>
                          <a:latin typeface="Arial" charset="0"/>
                        </a:rPr>
                        <a:t>1802</a:t>
                      </a:r>
                      <a:endParaRPr kumimoji="0" lang="en-US" sz="2800" b="0" i="0" u="none" strike="noStrike" cap="none" normalizeH="0" baseline="0" smtClean="0">
                        <a:ln>
                          <a:noFill/>
                        </a:ln>
                        <a:solidFill>
                          <a:schemeClr val="tx1"/>
                        </a:solidFill>
                        <a:effectLst/>
                        <a:latin typeface="Arial" charset="0"/>
                      </a:endParaRPr>
                    </a:p>
                  </a:txBody>
                  <a:tcPr marL="102315" marR="1023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800" b="0" i="0" u="none" strike="noStrike" cap="none" normalizeH="0" baseline="0" smtClean="0">
                          <a:ln>
                            <a:noFill/>
                          </a:ln>
                          <a:solidFill>
                            <a:schemeClr val="tx1"/>
                          </a:solidFill>
                          <a:effectLst/>
                          <a:latin typeface="Arial" charset="0"/>
                        </a:rPr>
                        <a:t>Anglepoise lamp</a:t>
                      </a: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800" b="0" i="0" u="none" strike="noStrike" cap="none" normalizeH="0" baseline="0" smtClean="0">
                          <a:ln>
                            <a:noFill/>
                          </a:ln>
                          <a:solidFill>
                            <a:schemeClr val="tx1"/>
                          </a:solidFill>
                          <a:effectLst/>
                          <a:latin typeface="Arial" charset="0"/>
                        </a:rPr>
                        <a:t>George Carwardine</a:t>
                      </a:r>
                      <a:endParaRPr kumimoji="0" lang="en-US" sz="1800" b="0" i="0" u="none" strike="noStrike" cap="none" normalizeH="0" baseline="0" smtClean="0">
                        <a:ln>
                          <a:noFill/>
                        </a:ln>
                        <a:solidFill>
                          <a:schemeClr val="tx1"/>
                        </a:solidFill>
                        <a:effectLst/>
                        <a:latin typeface="Arial" charset="0"/>
                      </a:endParaRP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800" b="0" i="0" u="none" strike="noStrike" cap="none" normalizeH="0" baseline="0" smtClean="0">
                          <a:ln>
                            <a:noFill/>
                          </a:ln>
                          <a:solidFill>
                            <a:schemeClr val="tx1"/>
                          </a:solidFill>
                          <a:effectLst/>
                          <a:latin typeface="Arial" charset="0"/>
                        </a:rPr>
                        <a:t>1933</a:t>
                      </a:r>
                      <a:endParaRPr kumimoji="0" lang="en-US" sz="2800" b="0" i="0" u="none" strike="noStrike" cap="none" normalizeH="0" baseline="0" smtClean="0">
                        <a:ln>
                          <a:noFill/>
                        </a:ln>
                        <a:solidFill>
                          <a:schemeClr val="tx1"/>
                        </a:solidFill>
                        <a:effectLst/>
                        <a:latin typeface="Arial" charset="0"/>
                      </a:endParaRPr>
                    </a:p>
                  </a:txBody>
                  <a:tcPr marL="102315" marR="1023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33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800" b="0" i="0" u="none" strike="noStrike" cap="none" normalizeH="0" baseline="0" smtClean="0">
                          <a:ln>
                            <a:noFill/>
                          </a:ln>
                          <a:solidFill>
                            <a:schemeClr val="tx1"/>
                          </a:solidFill>
                          <a:effectLst/>
                          <a:latin typeface="Arial" charset="0"/>
                        </a:rPr>
                        <a:t>Pneumatic tyre</a:t>
                      </a: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800" b="0" i="0" u="none" strike="noStrike" cap="none" normalizeH="0" baseline="0" smtClean="0">
                          <a:ln>
                            <a:noFill/>
                          </a:ln>
                          <a:solidFill>
                            <a:schemeClr val="tx1"/>
                          </a:solidFill>
                          <a:effectLst/>
                          <a:latin typeface="Arial" charset="0"/>
                        </a:rPr>
                        <a:t>John Dunlop</a:t>
                      </a:r>
                      <a:endParaRPr kumimoji="0" lang="en-US" sz="1800" b="0" i="0" u="none" strike="noStrike" cap="none" normalizeH="0" baseline="0" smtClean="0">
                        <a:ln>
                          <a:noFill/>
                        </a:ln>
                        <a:solidFill>
                          <a:schemeClr val="tx1"/>
                        </a:solidFill>
                        <a:effectLst/>
                        <a:latin typeface="Arial" charset="0"/>
                      </a:endParaRPr>
                    </a:p>
                  </a:txBody>
                  <a:tcPr marL="102315" marR="1023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800" b="0" i="0" u="none" strike="noStrike" cap="none" normalizeH="0" baseline="0" dirty="0" smtClean="0">
                          <a:ln>
                            <a:noFill/>
                          </a:ln>
                          <a:solidFill>
                            <a:schemeClr val="tx1"/>
                          </a:solidFill>
                          <a:effectLst/>
                          <a:latin typeface="Arial" charset="0"/>
                        </a:rPr>
                        <a:t>1887</a:t>
                      </a:r>
                      <a:endParaRPr kumimoji="0" lang="en-US" sz="2800" b="0" i="0" u="none" strike="noStrike" cap="none" normalizeH="0" baseline="0" dirty="0" smtClean="0">
                        <a:ln>
                          <a:noFill/>
                        </a:ln>
                        <a:solidFill>
                          <a:schemeClr val="tx1"/>
                        </a:solidFill>
                        <a:effectLst/>
                        <a:latin typeface="Arial" charset="0"/>
                      </a:endParaRPr>
                    </a:p>
                  </a:txBody>
                  <a:tcPr marL="102315" marR="1023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4819" name="Rectangle 3"/>
          <p:cNvSpPr>
            <a:spLocks noGrp="1" noChangeArrowheads="1"/>
          </p:cNvSpPr>
          <p:nvPr>
            <p:ph type="body" sz="half" idx="4294967295"/>
          </p:nvPr>
        </p:nvSpPr>
        <p:spPr>
          <a:xfrm>
            <a:off x="0" y="1981200"/>
            <a:ext cx="9144000" cy="1015752"/>
          </a:xfrm>
        </p:spPr>
        <p:txBody>
          <a:bodyPr>
            <a:normAutofit fontScale="85000" lnSpcReduction="10000"/>
          </a:bodyPr>
          <a:lstStyle/>
          <a:p>
            <a:r>
              <a:rPr lang="en-GB" dirty="0" smtClean="0"/>
              <a:t>Some examples of famous inventions that have been patented are shown below in the table. Try to fill in the gaps:</a:t>
            </a:r>
            <a:endParaRPr lang="en-US" dirty="0" smtClean="0"/>
          </a:p>
        </p:txBody>
      </p:sp>
      <p:grpSp>
        <p:nvGrpSpPr>
          <p:cNvPr id="2" name="Group 4"/>
          <p:cNvGrpSpPr/>
          <p:nvPr/>
        </p:nvGrpSpPr>
        <p:grpSpPr>
          <a:xfrm>
            <a:off x="0" y="6453336"/>
            <a:ext cx="8964488" cy="360040"/>
            <a:chOff x="0" y="6453336"/>
            <a:chExt cx="8964488" cy="360040"/>
          </a:xfrm>
        </p:grpSpPr>
        <p:sp>
          <p:nvSpPr>
            <p:cNvPr id="6" name="Rectangle 5"/>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descr="Untitled-1.png">
            <a:hlinkClick r:id="rId2" action="ppaction://hlinkpres?slideindex=1&amp;slidetitle="/>
          </p:cNvPr>
          <p:cNvPicPr>
            <a:picLocks noChangeAspect="1"/>
          </p:cNvPicPr>
          <p:nvPr/>
        </p:nvPicPr>
        <p:blipFill>
          <a:blip r:embed="rId3" cstate="print"/>
          <a:stretch>
            <a:fillRect/>
          </a:stretch>
        </p:blipFill>
        <p:spPr>
          <a:xfrm>
            <a:off x="7442413" y="6299270"/>
            <a:ext cx="1701587" cy="55873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GB"/>
              <a:t>Product Design</a:t>
            </a:r>
            <a:endParaRPr lang="en-US"/>
          </a:p>
        </p:txBody>
      </p:sp>
      <p:sp>
        <p:nvSpPr>
          <p:cNvPr id="2051" name="Rectangle 3"/>
          <p:cNvSpPr>
            <a:spLocks noGrp="1" noChangeArrowheads="1"/>
          </p:cNvSpPr>
          <p:nvPr>
            <p:ph idx="1"/>
          </p:nvPr>
        </p:nvSpPr>
        <p:spPr/>
        <p:txBody>
          <a:bodyPr/>
          <a:lstStyle/>
          <a:p>
            <a:r>
              <a:rPr lang="en-GB" dirty="0"/>
              <a:t>Fashion and </a:t>
            </a:r>
            <a:r>
              <a:rPr lang="en-GB" dirty="0" smtClean="0"/>
              <a:t>Style</a:t>
            </a:r>
          </a:p>
          <a:p>
            <a:r>
              <a:rPr lang="en-GB" sz="1600" dirty="0" smtClean="0"/>
              <a:t>Alternative Link</a:t>
            </a:r>
          </a:p>
          <a:p>
            <a:r>
              <a:rPr lang="en-US" sz="1600" dirty="0" smtClean="0">
                <a:hlinkClick r:id="rId2"/>
              </a:rPr>
              <a:t>http://prezi.com/b-dcpd2hst5y/fashion-style-fad/?auth_key=10daebab05fa839258dea0f0c9cbe541bf83ca6a</a:t>
            </a:r>
            <a:r>
              <a:rPr lang="en-US" sz="1600" dirty="0" smtClean="0"/>
              <a:t> </a:t>
            </a:r>
            <a:endParaRPr lang="en-US" sz="1600" dirty="0"/>
          </a:p>
        </p:txBody>
      </p:sp>
      <p:pic>
        <p:nvPicPr>
          <p:cNvPr id="2052" name="Picture 4" descr="ag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28184" y="3861048"/>
            <a:ext cx="1963738" cy="2565400"/>
          </a:xfrm>
          <a:prstGeom prst="rect">
            <a:avLst/>
          </a:prstGeom>
          <a:noFill/>
          <a:ln w="9525">
            <a:noFill/>
            <a:miter lim="800000"/>
            <a:headEnd/>
            <a:tailEnd/>
          </a:ln>
        </p:spPr>
      </p:pic>
      <p:grpSp>
        <p:nvGrpSpPr>
          <p:cNvPr id="2" name="Group 4"/>
          <p:cNvGrpSpPr/>
          <p:nvPr/>
        </p:nvGrpSpPr>
        <p:grpSpPr>
          <a:xfrm>
            <a:off x="0" y="6453336"/>
            <a:ext cx="8964488" cy="360040"/>
            <a:chOff x="0" y="6453336"/>
            <a:chExt cx="8964488" cy="360040"/>
          </a:xfrm>
        </p:grpSpPr>
        <p:sp>
          <p:nvSpPr>
            <p:cNvPr id="6" name="Rectangle 5"/>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smtClean="0"/>
              <a:t>Fashion</a:t>
            </a:r>
            <a:endParaRPr lang="en-US"/>
          </a:p>
        </p:txBody>
      </p:sp>
      <p:sp>
        <p:nvSpPr>
          <p:cNvPr id="3075" name="Rectangle 3"/>
          <p:cNvSpPr>
            <a:spLocks noGrp="1" noChangeArrowheads="1"/>
          </p:cNvSpPr>
          <p:nvPr>
            <p:ph idx="1"/>
          </p:nvPr>
        </p:nvSpPr>
        <p:spPr/>
        <p:txBody>
          <a:bodyPr>
            <a:normAutofit fontScale="85000" lnSpcReduction="10000"/>
          </a:bodyPr>
          <a:lstStyle/>
          <a:p>
            <a:r>
              <a:rPr lang="en-GB" smtClean="0"/>
              <a:t>Something that is current and popular with the buying public.  </a:t>
            </a:r>
          </a:p>
          <a:p>
            <a:r>
              <a:rPr lang="en-GB" smtClean="0"/>
              <a:t>First, a small number of consumers will take an interest in the design because they feel it sets them apart from everyone else (leaders of fashion are often TV celebrities, pop stars or sporting personalities).</a:t>
            </a:r>
          </a:p>
          <a:p>
            <a:r>
              <a:rPr lang="en-GB" smtClean="0"/>
              <a:t>After some time the fashion will become mainstream when the major manufacturers adapt the design for the high street.  </a:t>
            </a:r>
          </a:p>
          <a:p>
            <a:r>
              <a:rPr lang="en-GB" smtClean="0"/>
              <a:t>Finally the fashion begins to fade in popularity as the consumers move on to the next ‘must have’ design.</a:t>
            </a:r>
            <a:endParaRPr lang="en-GB" dirty="0"/>
          </a:p>
        </p:txBody>
      </p:sp>
      <p:pic>
        <p:nvPicPr>
          <p:cNvPr id="3076" name="Picture 4"/>
          <p:cNvPicPr>
            <a:picLocks noChangeAspect="1" noChangeArrowheads="1"/>
          </p:cNvPicPr>
          <p:nvPr/>
        </p:nvPicPr>
        <p:blipFill>
          <a:blip r:embed="rId2" cstate="print"/>
          <a:srcRect/>
          <a:stretch>
            <a:fillRect/>
          </a:stretch>
        </p:blipFill>
        <p:spPr bwMode="auto">
          <a:xfrm>
            <a:off x="0" y="0"/>
            <a:ext cx="2732088" cy="1619250"/>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cstate="print"/>
          <a:srcRect/>
          <a:stretch>
            <a:fillRect/>
          </a:stretch>
        </p:blipFill>
        <p:spPr bwMode="auto">
          <a:xfrm>
            <a:off x="6621462" y="0"/>
            <a:ext cx="2522538" cy="1617662"/>
          </a:xfrm>
          <a:prstGeom prst="rect">
            <a:avLst/>
          </a:prstGeom>
          <a:noFill/>
          <a:ln w="9525">
            <a:noFill/>
            <a:miter lim="800000"/>
            <a:headEnd/>
            <a:tailEnd/>
          </a:ln>
          <a:effectLst/>
        </p:spPr>
      </p:pic>
      <p:grpSp>
        <p:nvGrpSpPr>
          <p:cNvPr id="2"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t>Task</a:t>
            </a:r>
            <a:endParaRPr lang="en-US"/>
          </a:p>
        </p:txBody>
      </p:sp>
      <p:sp>
        <p:nvSpPr>
          <p:cNvPr id="4099" name="Rectangle 3"/>
          <p:cNvSpPr>
            <a:spLocks noGrp="1" noChangeArrowheads="1"/>
          </p:cNvSpPr>
          <p:nvPr>
            <p:ph idx="1"/>
          </p:nvPr>
        </p:nvSpPr>
        <p:spPr/>
        <p:txBody>
          <a:bodyPr/>
          <a:lstStyle/>
          <a:p>
            <a:r>
              <a:rPr lang="en-GB"/>
              <a:t>Write down three examples of products that are fashionable at this time.</a:t>
            </a:r>
          </a:p>
          <a:p>
            <a:r>
              <a:rPr lang="en-GB"/>
              <a:t>Why?</a:t>
            </a:r>
          </a:p>
          <a:p>
            <a:endParaRPr lang="en-US"/>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4860032" y="4292600"/>
            <a:ext cx="4262016" cy="2162176"/>
            <a:chOff x="4860032" y="4292600"/>
            <a:chExt cx="4262016" cy="2162176"/>
          </a:xfrm>
        </p:grpSpPr>
        <p:pic>
          <p:nvPicPr>
            <p:cNvPr id="5125" name="Picture 5"/>
            <p:cNvPicPr>
              <a:picLocks noChangeAspect="1" noChangeArrowheads="1"/>
            </p:cNvPicPr>
            <p:nvPr/>
          </p:nvPicPr>
          <p:blipFill>
            <a:blip r:embed="rId2" cstate="print"/>
            <a:srcRect l="9032" r="14618"/>
            <a:stretch>
              <a:fillRect/>
            </a:stretch>
          </p:blipFill>
          <p:spPr bwMode="auto">
            <a:xfrm>
              <a:off x="6169298" y="4292600"/>
              <a:ext cx="1289050" cy="2162175"/>
            </a:xfrm>
            <a:prstGeom prst="rect">
              <a:avLst/>
            </a:prstGeom>
            <a:noFill/>
            <a:ln w="9525">
              <a:noFill/>
              <a:miter lim="800000"/>
              <a:headEnd/>
              <a:tailEnd/>
            </a:ln>
            <a:effectLst/>
          </p:spPr>
        </p:pic>
        <p:pic>
          <p:nvPicPr>
            <p:cNvPr id="5126" name="Picture 6"/>
            <p:cNvPicPr>
              <a:picLocks noChangeAspect="1" noChangeArrowheads="1"/>
            </p:cNvPicPr>
            <p:nvPr/>
          </p:nvPicPr>
          <p:blipFill>
            <a:blip r:embed="rId3" cstate="print"/>
            <a:srcRect/>
            <a:stretch>
              <a:fillRect/>
            </a:stretch>
          </p:blipFill>
          <p:spPr bwMode="auto">
            <a:xfrm>
              <a:off x="7502798" y="4297363"/>
              <a:ext cx="1619250" cy="2157413"/>
            </a:xfrm>
            <a:prstGeom prst="rect">
              <a:avLst/>
            </a:prstGeom>
            <a:noFill/>
            <a:ln w="9525">
              <a:noFill/>
              <a:miter lim="800000"/>
              <a:headEnd/>
              <a:tailEnd/>
            </a:ln>
            <a:effectLst/>
          </p:spPr>
        </p:pic>
        <p:pic>
          <p:nvPicPr>
            <p:cNvPr id="5127" name="Picture 7"/>
            <p:cNvPicPr>
              <a:picLocks noChangeAspect="1" noChangeArrowheads="1"/>
            </p:cNvPicPr>
            <p:nvPr/>
          </p:nvPicPr>
          <p:blipFill>
            <a:blip r:embed="rId4" cstate="print"/>
            <a:srcRect/>
            <a:stretch>
              <a:fillRect/>
            </a:stretch>
          </p:blipFill>
          <p:spPr bwMode="auto">
            <a:xfrm>
              <a:off x="4860032" y="4298950"/>
              <a:ext cx="1309688" cy="2155825"/>
            </a:xfrm>
            <a:prstGeom prst="rect">
              <a:avLst/>
            </a:prstGeom>
            <a:noFill/>
            <a:ln w="9525">
              <a:noFill/>
              <a:miter lim="800000"/>
              <a:headEnd/>
              <a:tailEnd/>
            </a:ln>
            <a:effectLst/>
          </p:spPr>
        </p:pic>
      </p:grpSp>
      <p:sp>
        <p:nvSpPr>
          <p:cNvPr id="5122" name="Rectangle 2"/>
          <p:cNvSpPr>
            <a:spLocks noGrp="1" noChangeArrowheads="1"/>
          </p:cNvSpPr>
          <p:nvPr>
            <p:ph type="title"/>
          </p:nvPr>
        </p:nvSpPr>
        <p:spPr/>
        <p:txBody>
          <a:bodyPr/>
          <a:lstStyle/>
          <a:p>
            <a:r>
              <a:rPr lang="en-GB" smtClean="0"/>
              <a:t>Style</a:t>
            </a:r>
            <a:endParaRPr lang="en-US"/>
          </a:p>
        </p:txBody>
      </p:sp>
      <p:sp>
        <p:nvSpPr>
          <p:cNvPr id="5123" name="Rectangle 3"/>
          <p:cNvSpPr>
            <a:spLocks noGrp="1" noChangeArrowheads="1"/>
          </p:cNvSpPr>
          <p:nvPr>
            <p:ph idx="1"/>
          </p:nvPr>
        </p:nvSpPr>
        <p:spPr/>
        <p:txBody>
          <a:bodyPr/>
          <a:lstStyle/>
          <a:p>
            <a:r>
              <a:rPr lang="en-GB" smtClean="0"/>
              <a:t>A style is more distinctive and can be classed as a form of expression.  Throughout design history there have been very distinctive styles that can be linked to a period in time.</a:t>
            </a:r>
          </a:p>
          <a:p>
            <a:r>
              <a:rPr lang="en-GB" smtClean="0"/>
              <a:t>Victorian 1830s-1890</a:t>
            </a:r>
          </a:p>
          <a:p>
            <a:r>
              <a:rPr lang="en-GB" smtClean="0"/>
              <a:t>Art Nouveau 1890-1905</a:t>
            </a:r>
          </a:p>
          <a:p>
            <a:r>
              <a:rPr lang="en-GB" smtClean="0"/>
              <a:t>Art Deco 1925-1939</a:t>
            </a:r>
          </a:p>
          <a:p>
            <a:r>
              <a:rPr lang="en-GB" smtClean="0"/>
              <a:t>Pop Art 1960s</a:t>
            </a:r>
          </a:p>
          <a:p>
            <a:endParaRPr lang="en-US" dirty="0"/>
          </a:p>
        </p:txBody>
      </p:sp>
      <p:grpSp>
        <p:nvGrpSpPr>
          <p:cNvPr id="3" name="Group 7"/>
          <p:cNvGrpSpPr/>
          <p:nvPr/>
        </p:nvGrpSpPr>
        <p:grpSpPr>
          <a:xfrm>
            <a:off x="0" y="6453336"/>
            <a:ext cx="8964488" cy="360040"/>
            <a:chOff x="0" y="6453336"/>
            <a:chExt cx="8964488" cy="360040"/>
          </a:xfrm>
        </p:grpSpPr>
        <p:sp>
          <p:nvSpPr>
            <p:cNvPr id="9" name="Rectangle 8"/>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t>Style of Mobile Phone</a:t>
            </a:r>
            <a:endParaRPr lang="en-US"/>
          </a:p>
        </p:txBody>
      </p:sp>
      <p:sp>
        <p:nvSpPr>
          <p:cNvPr id="6147" name="Rectangle 3"/>
          <p:cNvSpPr>
            <a:spLocks noGrp="1" noChangeArrowheads="1"/>
          </p:cNvSpPr>
          <p:nvPr>
            <p:ph idx="1"/>
          </p:nvPr>
        </p:nvSpPr>
        <p:spPr>
          <a:xfrm>
            <a:off x="457200" y="1981200"/>
            <a:ext cx="4114800" cy="3886200"/>
          </a:xfrm>
        </p:spPr>
        <p:txBody>
          <a:bodyPr/>
          <a:lstStyle/>
          <a:p>
            <a:pPr>
              <a:lnSpc>
                <a:spcPct val="80000"/>
              </a:lnSpc>
            </a:pPr>
            <a:r>
              <a:rPr lang="en-GB" sz="2800" dirty="0"/>
              <a:t>Candy bar (brick)</a:t>
            </a:r>
          </a:p>
          <a:p>
            <a:pPr>
              <a:lnSpc>
                <a:spcPct val="80000"/>
              </a:lnSpc>
            </a:pPr>
            <a:endParaRPr lang="en-GB" sz="2800" dirty="0"/>
          </a:p>
          <a:p>
            <a:pPr>
              <a:lnSpc>
                <a:spcPct val="80000"/>
              </a:lnSpc>
            </a:pPr>
            <a:r>
              <a:rPr lang="en-GB" sz="2800" dirty="0"/>
              <a:t>Clam shell (flip)</a:t>
            </a:r>
          </a:p>
          <a:p>
            <a:pPr>
              <a:lnSpc>
                <a:spcPct val="80000"/>
              </a:lnSpc>
            </a:pPr>
            <a:endParaRPr lang="en-GB" sz="2800" dirty="0"/>
          </a:p>
          <a:p>
            <a:pPr>
              <a:lnSpc>
                <a:spcPct val="80000"/>
              </a:lnSpc>
            </a:pPr>
            <a:r>
              <a:rPr lang="en-GB" sz="2800" dirty="0"/>
              <a:t>Sliding (flick</a:t>
            </a:r>
            <a:r>
              <a:rPr lang="en-GB" sz="2800" dirty="0" smtClean="0"/>
              <a:t>)</a:t>
            </a:r>
          </a:p>
          <a:p>
            <a:pPr>
              <a:lnSpc>
                <a:spcPct val="80000"/>
              </a:lnSpc>
            </a:pPr>
            <a:endParaRPr lang="en-GB" sz="2800" dirty="0" smtClean="0"/>
          </a:p>
          <a:p>
            <a:pPr>
              <a:lnSpc>
                <a:spcPct val="80000"/>
              </a:lnSpc>
            </a:pPr>
            <a:r>
              <a:rPr lang="en-GB" sz="2800" dirty="0" err="1" smtClean="0"/>
              <a:t>Touchscreen</a:t>
            </a:r>
            <a:endParaRPr lang="en-GB" sz="2800" dirty="0"/>
          </a:p>
          <a:p>
            <a:pPr>
              <a:lnSpc>
                <a:spcPct val="80000"/>
              </a:lnSpc>
            </a:pPr>
            <a:endParaRPr lang="en-GB" sz="2800" dirty="0"/>
          </a:p>
          <a:p>
            <a:pPr>
              <a:lnSpc>
                <a:spcPct val="80000"/>
              </a:lnSpc>
            </a:pPr>
            <a:endParaRPr lang="en-GB" sz="2800" dirty="0"/>
          </a:p>
          <a:p>
            <a:pPr>
              <a:lnSpc>
                <a:spcPct val="80000"/>
              </a:lnSpc>
            </a:pPr>
            <a:endParaRPr lang="en-US" sz="2800" dirty="0"/>
          </a:p>
        </p:txBody>
      </p:sp>
      <p:pic>
        <p:nvPicPr>
          <p:cNvPr id="6150" name="Picture 6" descr="http://awards.t3.com/files/HTC_Sensation_awards_front.jpg"/>
          <p:cNvPicPr>
            <a:picLocks noChangeAspect="1" noChangeArrowheads="1"/>
          </p:cNvPicPr>
          <p:nvPr/>
        </p:nvPicPr>
        <p:blipFill>
          <a:blip r:embed="rId2" cstate="print"/>
          <a:srcRect l="33480" r="35201"/>
          <a:stretch>
            <a:fillRect/>
          </a:stretch>
        </p:blipFill>
        <p:spPr bwMode="auto">
          <a:xfrm>
            <a:off x="2915816" y="4365104"/>
            <a:ext cx="1390674" cy="2492896"/>
          </a:xfrm>
          <a:prstGeom prst="rect">
            <a:avLst/>
          </a:prstGeom>
          <a:noFill/>
        </p:spPr>
      </p:pic>
      <p:pic>
        <p:nvPicPr>
          <p:cNvPr id="6152" name="Picture 8" descr="http://androidphone.org.uk/wp-content/uploads/2010/11/htc-desire-z-review.jpg"/>
          <p:cNvPicPr>
            <a:picLocks noChangeAspect="1" noChangeArrowheads="1"/>
          </p:cNvPicPr>
          <p:nvPr/>
        </p:nvPicPr>
        <p:blipFill>
          <a:blip r:embed="rId3" cstate="print"/>
          <a:srcRect/>
          <a:stretch>
            <a:fillRect/>
          </a:stretch>
        </p:blipFill>
        <p:spPr bwMode="auto">
          <a:xfrm>
            <a:off x="4716016" y="4706838"/>
            <a:ext cx="2375781" cy="2151162"/>
          </a:xfrm>
          <a:prstGeom prst="rect">
            <a:avLst/>
          </a:prstGeom>
          <a:noFill/>
        </p:spPr>
      </p:pic>
      <p:pic>
        <p:nvPicPr>
          <p:cNvPr id="6154" name="Picture 10" descr="http://www.unlocked-mobiles.com/images/blackberry-8520-curve-sim-free-unlocked-mobile-phone-extra.jpg"/>
          <p:cNvPicPr>
            <a:picLocks noChangeAspect="1" noChangeArrowheads="1"/>
          </p:cNvPicPr>
          <p:nvPr/>
        </p:nvPicPr>
        <p:blipFill>
          <a:blip r:embed="rId4" cstate="print"/>
          <a:srcRect l="16435" t="2721" r="8715" b="3200"/>
          <a:stretch>
            <a:fillRect/>
          </a:stretch>
        </p:blipFill>
        <p:spPr bwMode="auto">
          <a:xfrm>
            <a:off x="7380312" y="836712"/>
            <a:ext cx="1272999" cy="2376264"/>
          </a:xfrm>
          <a:prstGeom prst="rect">
            <a:avLst/>
          </a:prstGeom>
          <a:noFill/>
        </p:spPr>
      </p:pic>
      <p:pic>
        <p:nvPicPr>
          <p:cNvPr id="6156" name="Picture 12" descr="http://www.realgeek.com/blog/files/2009/06/lg-ku4000-business-clamshell.jpg"/>
          <p:cNvPicPr>
            <a:picLocks noChangeAspect="1" noChangeArrowheads="1"/>
          </p:cNvPicPr>
          <p:nvPr/>
        </p:nvPicPr>
        <p:blipFill>
          <a:blip r:embed="rId5" cstate="print"/>
          <a:srcRect/>
          <a:stretch>
            <a:fillRect/>
          </a:stretch>
        </p:blipFill>
        <p:spPr bwMode="auto">
          <a:xfrm>
            <a:off x="7164288" y="3284984"/>
            <a:ext cx="1728192" cy="2136501"/>
          </a:xfrm>
          <a:prstGeom prst="rect">
            <a:avLst/>
          </a:prstGeom>
          <a:noFill/>
        </p:spPr>
      </p:pic>
      <p:sp>
        <p:nvSpPr>
          <p:cNvPr id="11" name="Right Arrow 10"/>
          <p:cNvSpPr/>
          <p:nvPr/>
        </p:nvSpPr>
        <p:spPr>
          <a:xfrm>
            <a:off x="4067944" y="1916832"/>
            <a:ext cx="309634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718014">
            <a:off x="1488946" y="5261943"/>
            <a:ext cx="1686618" cy="185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683190">
            <a:off x="3482643" y="3293130"/>
            <a:ext cx="3757858" cy="281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14" name="Right Arrow 13"/>
          <p:cNvSpPr/>
          <p:nvPr/>
        </p:nvSpPr>
        <p:spPr>
          <a:xfrm rot="1452284">
            <a:off x="3002829" y="4179906"/>
            <a:ext cx="23042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0" y="6453336"/>
            <a:ext cx="8964488" cy="360040"/>
            <a:chOff x="0" y="6453336"/>
            <a:chExt cx="8964488" cy="360040"/>
          </a:xfrm>
        </p:grpSpPr>
        <p:sp>
          <p:nvSpPr>
            <p:cNvPr id="16" name="Rectangle 15"/>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p:cNvPicPr>
            <a:picLocks noChangeAspect="1" noChangeArrowheads="1"/>
          </p:cNvPicPr>
          <p:nvPr/>
        </p:nvPicPr>
        <p:blipFill>
          <a:blip r:embed="rId2" cstate="print"/>
          <a:srcRect/>
          <a:stretch>
            <a:fillRect/>
          </a:stretch>
        </p:blipFill>
        <p:spPr bwMode="auto">
          <a:xfrm flipH="1">
            <a:off x="7663878" y="3212976"/>
            <a:ext cx="1444626" cy="2924175"/>
          </a:xfrm>
          <a:prstGeom prst="rect">
            <a:avLst/>
          </a:prstGeom>
          <a:noFill/>
          <a:ln w="9525">
            <a:noFill/>
            <a:miter lim="800000"/>
            <a:headEnd/>
            <a:tailEnd/>
          </a:ln>
          <a:effectLst/>
        </p:spPr>
      </p:pic>
      <p:pic>
        <p:nvPicPr>
          <p:cNvPr id="7174" name="Picture 6"/>
          <p:cNvPicPr>
            <a:picLocks noChangeAspect="1" noChangeArrowheads="1"/>
          </p:cNvPicPr>
          <p:nvPr/>
        </p:nvPicPr>
        <p:blipFill>
          <a:blip r:embed="rId3" cstate="print">
            <a:clrChange>
              <a:clrFrom>
                <a:srgbClr val="FFFFFF"/>
              </a:clrFrom>
              <a:clrTo>
                <a:srgbClr val="FFFFFF">
                  <a:alpha val="0"/>
                </a:srgbClr>
              </a:clrTo>
            </a:clrChange>
          </a:blip>
          <a:srcRect l="10468" t="4916" r="17906"/>
          <a:stretch>
            <a:fillRect/>
          </a:stretch>
        </p:blipFill>
        <p:spPr bwMode="auto">
          <a:xfrm>
            <a:off x="0" y="0"/>
            <a:ext cx="1727200" cy="1719262"/>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cstate="print">
            <a:clrChange>
              <a:clrFrom>
                <a:srgbClr val="FDFDFB"/>
              </a:clrFrom>
              <a:clrTo>
                <a:srgbClr val="FDFDFB">
                  <a:alpha val="0"/>
                </a:srgbClr>
              </a:clrTo>
            </a:clrChange>
          </a:blip>
          <a:srcRect/>
          <a:stretch>
            <a:fillRect/>
          </a:stretch>
        </p:blipFill>
        <p:spPr bwMode="auto">
          <a:xfrm rot="1106097">
            <a:off x="7351726" y="247938"/>
            <a:ext cx="1808088" cy="1478877"/>
          </a:xfrm>
          <a:prstGeom prst="rect">
            <a:avLst/>
          </a:prstGeom>
          <a:noFill/>
          <a:ln w="9525">
            <a:noFill/>
            <a:miter lim="800000"/>
            <a:headEnd/>
            <a:tailEnd/>
          </a:ln>
          <a:effectLst/>
        </p:spPr>
      </p:pic>
      <p:sp>
        <p:nvSpPr>
          <p:cNvPr id="7170" name="Rectangle 2"/>
          <p:cNvSpPr>
            <a:spLocks noGrp="1" noChangeArrowheads="1"/>
          </p:cNvSpPr>
          <p:nvPr>
            <p:ph type="title"/>
          </p:nvPr>
        </p:nvSpPr>
        <p:spPr/>
        <p:txBody>
          <a:bodyPr/>
          <a:lstStyle/>
          <a:p>
            <a:r>
              <a:rPr lang="en-GB" smtClean="0"/>
              <a:t>Fad/Craze</a:t>
            </a:r>
            <a:endParaRPr lang="en-US"/>
          </a:p>
        </p:txBody>
      </p:sp>
      <p:sp>
        <p:nvSpPr>
          <p:cNvPr id="7171" name="Rectangle 3"/>
          <p:cNvSpPr>
            <a:spLocks noGrp="1" noChangeArrowheads="1"/>
          </p:cNvSpPr>
          <p:nvPr>
            <p:ph idx="1"/>
          </p:nvPr>
        </p:nvSpPr>
        <p:spPr/>
        <p:txBody>
          <a:bodyPr/>
          <a:lstStyle/>
          <a:p>
            <a:r>
              <a:rPr lang="en-GB" dirty="0" smtClean="0"/>
              <a:t>A product that becomes fashionable very quickly and is adopted with great enthusiasm by certain market groups and declines in popularity after a short time.</a:t>
            </a:r>
          </a:p>
          <a:p>
            <a:r>
              <a:rPr lang="en-GB" dirty="0" smtClean="0"/>
              <a:t>Young people in particular are attracted to this type of product.</a:t>
            </a:r>
          </a:p>
          <a:p>
            <a:r>
              <a:rPr lang="en-GB" dirty="0" smtClean="0"/>
              <a:t>Do not fulfil any real need or offer any benefit to the consumer.</a:t>
            </a:r>
          </a:p>
          <a:p>
            <a:endParaRPr lang="en-US" dirty="0"/>
          </a:p>
        </p:txBody>
      </p:sp>
      <p:grpSp>
        <p:nvGrpSpPr>
          <p:cNvPr id="2" name="Group 6"/>
          <p:cNvGrpSpPr/>
          <p:nvPr/>
        </p:nvGrpSpPr>
        <p:grpSpPr>
          <a:xfrm>
            <a:off x="0" y="6453336"/>
            <a:ext cx="8964488" cy="360040"/>
            <a:chOff x="0" y="6453336"/>
            <a:chExt cx="8964488" cy="360040"/>
          </a:xfrm>
        </p:grpSpPr>
        <p:sp>
          <p:nvSpPr>
            <p:cNvPr id="8" name="Rectangle 7"/>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Typical Life Cycle</a:t>
            </a:r>
            <a:endParaRPr lang="en-US" dirty="0"/>
          </a:p>
        </p:txBody>
      </p:sp>
      <p:sp>
        <p:nvSpPr>
          <p:cNvPr id="12291" name="Rectangle 3"/>
          <p:cNvSpPr>
            <a:spLocks noGrp="1" noChangeArrowheads="1"/>
          </p:cNvSpPr>
          <p:nvPr>
            <p:ph idx="1"/>
          </p:nvPr>
        </p:nvSpPr>
        <p:spPr/>
        <p:txBody>
          <a:bodyPr/>
          <a:lstStyle/>
          <a:p>
            <a:r>
              <a:rPr lang="en-GB" smtClean="0"/>
              <a:t>The following illustrations give an indication of how the life cycle of a product might appear if it were an item of style, fashion or just a fad.</a:t>
            </a:r>
            <a:endParaRPr lang="en-US"/>
          </a:p>
        </p:txBody>
      </p:sp>
      <p:pic>
        <p:nvPicPr>
          <p:cNvPr id="12292" name="Picture 4"/>
          <p:cNvPicPr>
            <a:picLocks noChangeAspect="1" noChangeArrowheads="1"/>
          </p:cNvPicPr>
          <p:nvPr/>
        </p:nvPicPr>
        <p:blipFill>
          <a:blip r:embed="rId2" cstate="print"/>
          <a:srcRect/>
          <a:stretch>
            <a:fillRect/>
          </a:stretch>
        </p:blipFill>
        <p:spPr bwMode="auto">
          <a:xfrm>
            <a:off x="395288" y="3572668"/>
            <a:ext cx="8229600" cy="2160588"/>
          </a:xfrm>
          <a:prstGeom prst="rect">
            <a:avLst/>
          </a:prstGeom>
          <a:noFill/>
          <a:ln w="9525">
            <a:noFill/>
            <a:miter lim="800000"/>
            <a:headEnd/>
            <a:tailEnd/>
          </a:ln>
          <a:effectLst/>
        </p:spPr>
      </p:pic>
      <p:grpSp>
        <p:nvGrpSpPr>
          <p:cNvPr id="2" name="Group 4"/>
          <p:cNvGrpSpPr/>
          <p:nvPr/>
        </p:nvGrpSpPr>
        <p:grpSpPr>
          <a:xfrm>
            <a:off x="0" y="6453336"/>
            <a:ext cx="8964488" cy="360040"/>
            <a:chOff x="0" y="6453336"/>
            <a:chExt cx="8964488" cy="360040"/>
          </a:xfrm>
        </p:grpSpPr>
        <p:sp>
          <p:nvSpPr>
            <p:cNvPr id="6" name="Rectangle 5"/>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smtClean="0"/>
              <a:t>Ease of Maintenance</a:t>
            </a:r>
            <a:endParaRPr lang="en-GB"/>
          </a:p>
        </p:txBody>
      </p:sp>
      <p:sp>
        <p:nvSpPr>
          <p:cNvPr id="10243" name="Rectangle 3"/>
          <p:cNvSpPr>
            <a:spLocks noGrp="1" noChangeArrowheads="1"/>
          </p:cNvSpPr>
          <p:nvPr>
            <p:ph idx="1"/>
          </p:nvPr>
        </p:nvSpPr>
        <p:spPr/>
        <p:txBody>
          <a:bodyPr>
            <a:normAutofit fontScale="92500" lnSpcReduction="10000"/>
          </a:bodyPr>
          <a:lstStyle/>
          <a:p>
            <a:r>
              <a:rPr lang="en-US" smtClean="0"/>
              <a:t>Making allowances for maintenance in the design of a product (i.e bolting on the panels of a washing machine to allow access to repair or replace parts) inevitably results in a more expensive product.</a:t>
            </a:r>
            <a:br>
              <a:rPr lang="en-US" smtClean="0"/>
            </a:br>
            <a:endParaRPr lang="en-US" smtClean="0"/>
          </a:p>
          <a:p>
            <a:r>
              <a:rPr lang="en-US" smtClean="0"/>
              <a:t>In the higher-cost market niche, this may be justified, but at the lower end of the market the increased price may result in a product pricing itself out of its market niche.</a:t>
            </a:r>
            <a:endParaRPr lang="en-GB" smtClean="0"/>
          </a:p>
          <a:p>
            <a:endParaRPr lang="en-GB" smtClean="0"/>
          </a:p>
          <a:p>
            <a:endParaRPr lang="en-GB"/>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smtClean="0"/>
              <a:t>Conclusion</a:t>
            </a:r>
            <a:endParaRPr lang="en-US"/>
          </a:p>
        </p:txBody>
      </p:sp>
      <p:sp>
        <p:nvSpPr>
          <p:cNvPr id="13315" name="Rectangle 3"/>
          <p:cNvSpPr>
            <a:spLocks noGrp="1" noChangeArrowheads="1"/>
          </p:cNvSpPr>
          <p:nvPr>
            <p:ph idx="1"/>
          </p:nvPr>
        </p:nvSpPr>
        <p:spPr/>
        <p:txBody>
          <a:bodyPr>
            <a:normAutofit fontScale="92500" lnSpcReduction="20000"/>
          </a:bodyPr>
          <a:lstStyle/>
          <a:p>
            <a:r>
              <a:rPr lang="en-GB" b="1" dirty="0" smtClean="0"/>
              <a:t>FASHION</a:t>
            </a:r>
          </a:p>
          <a:p>
            <a:pPr lvl="1"/>
            <a:r>
              <a:rPr lang="en-GB" dirty="0" smtClean="0"/>
              <a:t>A fashion is something that is current and popular with the buying public.</a:t>
            </a:r>
          </a:p>
          <a:p>
            <a:r>
              <a:rPr lang="en-GB" b="1" dirty="0" smtClean="0"/>
              <a:t>STYLE</a:t>
            </a:r>
          </a:p>
          <a:p>
            <a:pPr lvl="1"/>
            <a:r>
              <a:rPr lang="en-GB" dirty="0" smtClean="0"/>
              <a:t>A style is more distinctive and can be classed as a form of expression. A style will have recognisable features.</a:t>
            </a:r>
          </a:p>
          <a:p>
            <a:r>
              <a:rPr lang="en-GB" b="1" dirty="0" smtClean="0"/>
              <a:t>FAD / CRAZE</a:t>
            </a:r>
          </a:p>
          <a:p>
            <a:pPr lvl="1"/>
            <a:r>
              <a:rPr lang="en-GB" dirty="0" smtClean="0"/>
              <a:t>The term fad denotes a product that becomes fashionable very quickly and is adopted with great enthusiasm. Fads do not survive long because they do not fulfil any real need or offer any benefit to the consumer </a:t>
            </a:r>
          </a:p>
          <a:p>
            <a:endParaRPr lang="en-GB" dirty="0" smtClean="0"/>
          </a:p>
          <a:p>
            <a:endParaRPr lang="en-US" dirty="0"/>
          </a:p>
        </p:txBody>
      </p:sp>
      <p:grpSp>
        <p:nvGrpSpPr>
          <p:cNvPr id="2" name="Group 3"/>
          <p:cNvGrpSpPr/>
          <p:nvPr/>
        </p:nvGrpSpPr>
        <p:grpSpPr>
          <a:xfrm>
            <a:off x="0" y="6453336"/>
            <a:ext cx="8964488" cy="360040"/>
            <a:chOff x="0" y="6453336"/>
            <a:chExt cx="8964488" cy="360040"/>
          </a:xfrm>
        </p:grpSpPr>
        <p:sp>
          <p:nvSpPr>
            <p:cNvPr id="5" name="Rectangle 4"/>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descr="Untitled-1.png">
            <a:hlinkClick r:id="rId2" action="ppaction://hlinkpres?slideindex=1&amp;slidetitle="/>
          </p:cNvPr>
          <p:cNvPicPr>
            <a:picLocks noChangeAspect="1"/>
          </p:cNvPicPr>
          <p:nvPr/>
        </p:nvPicPr>
        <p:blipFill>
          <a:blip r:embed="rId3" cstate="print"/>
          <a:stretch>
            <a:fillRect/>
          </a:stretch>
        </p:blipFill>
        <p:spPr>
          <a:xfrm>
            <a:off x="7442413" y="6299270"/>
            <a:ext cx="1701587" cy="5587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puddey.files.wordpress.com/2011/03/fuel-pump.jpg"/>
          <p:cNvPicPr>
            <a:picLocks noChangeAspect="1" noChangeArrowheads="1"/>
          </p:cNvPicPr>
          <p:nvPr/>
        </p:nvPicPr>
        <p:blipFill>
          <a:blip r:embed="rId3" cstate="print"/>
          <a:srcRect l="4433" t="8015"/>
          <a:stretch>
            <a:fillRect/>
          </a:stretch>
        </p:blipFill>
        <p:spPr bwMode="auto">
          <a:xfrm>
            <a:off x="0" y="0"/>
            <a:ext cx="2339752" cy="2165025"/>
          </a:xfrm>
          <a:prstGeom prst="rect">
            <a:avLst/>
          </a:prstGeom>
          <a:noFill/>
        </p:spPr>
      </p:pic>
      <p:sp>
        <p:nvSpPr>
          <p:cNvPr id="12290" name="Rectangle 2"/>
          <p:cNvSpPr>
            <a:spLocks noGrp="1" noChangeArrowheads="1"/>
          </p:cNvSpPr>
          <p:nvPr>
            <p:ph type="title"/>
          </p:nvPr>
        </p:nvSpPr>
        <p:spPr/>
        <p:txBody>
          <a:bodyPr/>
          <a:lstStyle/>
          <a:p>
            <a:r>
              <a:rPr lang="en-GB" smtClean="0"/>
              <a:t>Running Costs</a:t>
            </a:r>
            <a:endParaRPr lang="en-GB"/>
          </a:p>
        </p:txBody>
      </p:sp>
      <p:sp>
        <p:nvSpPr>
          <p:cNvPr id="12291" name="Rectangle 3"/>
          <p:cNvSpPr>
            <a:spLocks noGrp="1" noChangeArrowheads="1"/>
          </p:cNvSpPr>
          <p:nvPr>
            <p:ph idx="1"/>
          </p:nvPr>
        </p:nvSpPr>
        <p:spPr/>
        <p:txBody>
          <a:bodyPr/>
          <a:lstStyle/>
          <a:p>
            <a:r>
              <a:rPr lang="en-US" smtClean="0"/>
              <a:t>The consumer may or may not see this as an issue, but in general the less wealthy user of a product will be more likely to be concerned about its running costs.</a:t>
            </a:r>
          </a:p>
          <a:p>
            <a:endParaRPr lang="en-US" smtClean="0"/>
          </a:p>
          <a:p>
            <a:r>
              <a:rPr lang="en-US" smtClean="0"/>
              <a:t>The more affluent will be more concerned about things like the product’s aesthetics and efficiency.</a:t>
            </a:r>
          </a:p>
          <a:p>
            <a:endParaRPr lang="en-US"/>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smtClean="0"/>
              <a:t>Running Costs</a:t>
            </a:r>
            <a:endParaRPr lang="en-GB"/>
          </a:p>
        </p:txBody>
      </p:sp>
      <p:sp>
        <p:nvSpPr>
          <p:cNvPr id="35843" name="Rectangle 3"/>
          <p:cNvSpPr>
            <a:spLocks noGrp="1" noChangeArrowheads="1"/>
          </p:cNvSpPr>
          <p:nvPr>
            <p:ph idx="1"/>
          </p:nvPr>
        </p:nvSpPr>
        <p:spPr/>
        <p:txBody>
          <a:bodyPr>
            <a:normAutofit/>
          </a:bodyPr>
          <a:lstStyle/>
          <a:p>
            <a:r>
              <a:rPr lang="en-US" dirty="0" smtClean="0"/>
              <a:t>For the designer, the product’s running costs have to be considered in terms of its market niche.</a:t>
            </a:r>
          </a:p>
          <a:p>
            <a:endParaRPr lang="en-US" dirty="0" smtClean="0"/>
          </a:p>
          <a:p>
            <a:r>
              <a:rPr lang="en-US" dirty="0" smtClean="0"/>
              <a:t>Running costs tend to be made up of:</a:t>
            </a:r>
          </a:p>
          <a:p>
            <a:pPr lvl="1"/>
            <a:r>
              <a:rPr lang="en-US" dirty="0" smtClean="0"/>
              <a:t>Fuel/energy consumption</a:t>
            </a:r>
          </a:p>
          <a:p>
            <a:pPr lvl="1"/>
            <a:r>
              <a:rPr lang="en-US" dirty="0" smtClean="0"/>
              <a:t>Maintenance costs</a:t>
            </a:r>
          </a:p>
          <a:p>
            <a:pPr lvl="1"/>
            <a:r>
              <a:rPr lang="en-US" dirty="0" smtClean="0"/>
              <a:t>Depreciation.</a:t>
            </a:r>
            <a:endParaRPr lang="en-GB" dirty="0" smtClean="0"/>
          </a:p>
          <a:p>
            <a:endParaRPr lang="en-GB" dirty="0" smtClean="0"/>
          </a:p>
          <a:p>
            <a:endParaRPr lang="en-GB" dirty="0"/>
          </a:p>
        </p:txBody>
      </p:sp>
      <p:grpSp>
        <p:nvGrpSpPr>
          <p:cNvPr id="6" name="Group 5"/>
          <p:cNvGrpSpPr/>
          <p:nvPr/>
        </p:nvGrpSpPr>
        <p:grpSpPr>
          <a:xfrm>
            <a:off x="0" y="6453336"/>
            <a:ext cx="8964488" cy="360040"/>
            <a:chOff x="0" y="6453336"/>
            <a:chExt cx="8964488" cy="360040"/>
          </a:xfrm>
        </p:grpSpPr>
        <p:sp>
          <p:nvSpPr>
            <p:cNvPr id="7" name="Rectangle 6"/>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3" cstate="print"/>
          <a:srcRect/>
          <a:stretch>
            <a:fillRect/>
          </a:stretch>
        </p:blipFill>
        <p:spPr bwMode="auto">
          <a:xfrm>
            <a:off x="6567090" y="0"/>
            <a:ext cx="2576910" cy="2132856"/>
          </a:xfrm>
          <a:prstGeom prst="rect">
            <a:avLst/>
          </a:prstGeom>
          <a:noFill/>
          <a:ln w="9525">
            <a:noFill/>
            <a:miter lim="800000"/>
            <a:headEnd/>
            <a:tailEnd/>
          </a:ln>
          <a:effectLst/>
        </p:spPr>
      </p:pic>
      <p:sp>
        <p:nvSpPr>
          <p:cNvPr id="13314" name="Rectangle 2"/>
          <p:cNvSpPr>
            <a:spLocks noGrp="1" noChangeArrowheads="1"/>
          </p:cNvSpPr>
          <p:nvPr>
            <p:ph type="title"/>
          </p:nvPr>
        </p:nvSpPr>
        <p:spPr/>
        <p:txBody>
          <a:bodyPr/>
          <a:lstStyle/>
          <a:p>
            <a:r>
              <a:rPr lang="en-GB" smtClean="0"/>
              <a:t>Task</a:t>
            </a:r>
            <a:endParaRPr lang="en-GB"/>
          </a:p>
        </p:txBody>
      </p:sp>
      <p:sp>
        <p:nvSpPr>
          <p:cNvPr id="13315" name="Rectangle 3"/>
          <p:cNvSpPr>
            <a:spLocks noGrp="1" noChangeArrowheads="1"/>
          </p:cNvSpPr>
          <p:nvPr>
            <p:ph idx="1"/>
          </p:nvPr>
        </p:nvSpPr>
        <p:spPr/>
        <p:txBody>
          <a:bodyPr/>
          <a:lstStyle/>
          <a:p>
            <a:r>
              <a:rPr lang="en-US" dirty="0" smtClean="0"/>
              <a:t>When buying a cycle lamp a teenager </a:t>
            </a:r>
            <a:br>
              <a:rPr lang="en-US" dirty="0" smtClean="0"/>
            </a:br>
            <a:r>
              <a:rPr lang="en-US" dirty="0" smtClean="0"/>
              <a:t>can choose between a cheaper model with disposable batteries or a more expensive version with rechargeable batteries.                                           </a:t>
            </a:r>
            <a:br>
              <a:rPr lang="en-US" dirty="0" smtClean="0"/>
            </a:br>
            <a:endParaRPr lang="en-US" dirty="0" smtClean="0"/>
          </a:p>
          <a:p>
            <a:r>
              <a:rPr lang="en-US" dirty="0" smtClean="0"/>
              <a:t>In terms of running costs, discuss the issues this youngster should consider before making the choice.</a:t>
            </a:r>
            <a:endParaRPr lang="en-GB" dirty="0" smtClean="0"/>
          </a:p>
          <a:p>
            <a:endParaRPr lang="en-GB" dirty="0"/>
          </a:p>
        </p:txBody>
      </p:sp>
      <p:grpSp>
        <p:nvGrpSpPr>
          <p:cNvPr id="7" name="Group 6"/>
          <p:cNvGrpSpPr/>
          <p:nvPr/>
        </p:nvGrpSpPr>
        <p:grpSpPr>
          <a:xfrm>
            <a:off x="0" y="6453336"/>
            <a:ext cx="8964488" cy="360040"/>
            <a:chOff x="0" y="6453336"/>
            <a:chExt cx="8964488" cy="360040"/>
          </a:xfrm>
        </p:grpSpPr>
        <p:sp>
          <p:nvSpPr>
            <p:cNvPr id="8" name="Rectangle 7"/>
            <p:cNvSpPr/>
            <p:nvPr/>
          </p:nvSpPr>
          <p:spPr>
            <a:xfrm>
              <a:off x="0" y="6453336"/>
              <a:ext cx="752432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244408" y="6453336"/>
              <a:ext cx="36004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892480" y="6453336"/>
              <a:ext cx="7200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596336" y="645333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676456" y="6453336"/>
              <a:ext cx="144016"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TotalTime>
  <Words>3193</Words>
  <Application>Microsoft Office PowerPoint</Application>
  <PresentationFormat>On-screen Show (4:3)</PresentationFormat>
  <Paragraphs>298</Paragraphs>
  <Slides>60</Slides>
  <Notes>9</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Economics</vt:lpstr>
      <vt:lpstr>Economics</vt:lpstr>
      <vt:lpstr>Economics</vt:lpstr>
      <vt:lpstr>Value for Money</vt:lpstr>
      <vt:lpstr>Ease of Maintenance</vt:lpstr>
      <vt:lpstr>Ease of Maintenance</vt:lpstr>
      <vt:lpstr>Running Costs</vt:lpstr>
      <vt:lpstr>Running Costs</vt:lpstr>
      <vt:lpstr>Task</vt:lpstr>
      <vt:lpstr>Task – Suggested Answer</vt:lpstr>
      <vt:lpstr>Safety</vt:lpstr>
      <vt:lpstr>BSi / ISO Standards</vt:lpstr>
      <vt:lpstr>BSi / ISO Standards</vt:lpstr>
      <vt:lpstr>Safety</vt:lpstr>
      <vt:lpstr>Common Sense</vt:lpstr>
      <vt:lpstr>Common Sense</vt:lpstr>
      <vt:lpstr>Government Legislation</vt:lpstr>
      <vt:lpstr>Safety</vt:lpstr>
      <vt:lpstr>Safety</vt:lpstr>
      <vt:lpstr>Safety</vt:lpstr>
      <vt:lpstr>Safety</vt:lpstr>
      <vt:lpstr>Safety</vt:lpstr>
      <vt:lpstr>Task</vt:lpstr>
      <vt:lpstr>What is Intellectual Property?</vt:lpstr>
      <vt:lpstr>What is Intellectual Property?</vt:lpstr>
      <vt:lpstr>Intellectual Property</vt:lpstr>
      <vt:lpstr>Confidentiality</vt:lpstr>
      <vt:lpstr>Confidentiality – Example</vt:lpstr>
      <vt:lpstr>Confidentiality – Process</vt:lpstr>
      <vt:lpstr>Task 1</vt:lpstr>
      <vt:lpstr>Copyright ©</vt:lpstr>
      <vt:lpstr>Trademark</vt:lpstr>
      <vt:lpstr>Trademark</vt:lpstr>
      <vt:lpstr>Task 2</vt:lpstr>
      <vt:lpstr>Design Right</vt:lpstr>
      <vt:lpstr>Design Right</vt:lpstr>
      <vt:lpstr>Design Right – Examples</vt:lpstr>
      <vt:lpstr>Design Right – Process</vt:lpstr>
      <vt:lpstr>Design Right – Process</vt:lpstr>
      <vt:lpstr>Registered Design</vt:lpstr>
      <vt:lpstr>Registered Design</vt:lpstr>
      <vt:lpstr>Registered Design - Examples</vt:lpstr>
      <vt:lpstr>Registered Design - Process</vt:lpstr>
      <vt:lpstr>Registered Design - Process</vt:lpstr>
      <vt:lpstr>Patent</vt:lpstr>
      <vt:lpstr>Patent</vt:lpstr>
      <vt:lpstr>Patent</vt:lpstr>
      <vt:lpstr>Patent - Examples</vt:lpstr>
      <vt:lpstr>Patent - Process</vt:lpstr>
      <vt:lpstr>Task 3</vt:lpstr>
      <vt:lpstr>Task 4</vt:lpstr>
      <vt:lpstr>Task 4 - Answers</vt:lpstr>
      <vt:lpstr>Product Design</vt:lpstr>
      <vt:lpstr>Fashion</vt:lpstr>
      <vt:lpstr>Task</vt:lpstr>
      <vt:lpstr>Style</vt:lpstr>
      <vt:lpstr>Style of Mobile Phone</vt:lpstr>
      <vt:lpstr>Fad/Craze</vt:lpstr>
      <vt:lpstr>Typical Life Cycle</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Design</dc:title>
  <dc:creator>Martin</dc:creator>
  <cp:lastModifiedBy>mstringer</cp:lastModifiedBy>
  <cp:revision>12</cp:revision>
  <dcterms:created xsi:type="dcterms:W3CDTF">2009-09-09T19:21:29Z</dcterms:created>
  <dcterms:modified xsi:type="dcterms:W3CDTF">2014-02-05T11:32:15Z</dcterms:modified>
</cp:coreProperties>
</file>