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3" r:id="rId8"/>
    <p:sldId id="264"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60"/>
  </p:normalViewPr>
  <p:slideViewPr>
    <p:cSldViewPr>
      <p:cViewPr varScale="1">
        <p:scale>
          <a:sx n="73" d="100"/>
          <a:sy n="73" d="100"/>
        </p:scale>
        <p:origin x="-115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302FE-ED3A-4607-9336-B06E1B2B8C00}" type="datetimeFigureOut">
              <a:rPr lang="en-GB" smtClean="0"/>
              <a:pPr/>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4776F3-E1B8-482F-B09F-9D3B0F7D2D2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02FE-ED3A-4607-9336-B06E1B2B8C00}" type="datetimeFigureOut">
              <a:rPr lang="en-GB" smtClean="0"/>
              <a:pPr/>
              <a:t>18/04/2016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76F3-E1B8-482F-B09F-9D3B0F7D2D2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0" y="87015"/>
            <a:ext cx="9144000" cy="461665"/>
          </a:xfrm>
          <a:prstGeom prst="rect">
            <a:avLst/>
          </a:prstGeom>
          <a:noFill/>
        </p:spPr>
        <p:txBody>
          <a:bodyPr wrap="square" rtlCol="0">
            <a:spAutoFit/>
          </a:bodyPr>
          <a:lstStyle/>
          <a:p>
            <a:r>
              <a:rPr lang="en-GB" sz="2400" dirty="0" smtClean="0">
                <a:solidFill>
                  <a:schemeClr val="bg1"/>
                </a:solidFill>
              </a:rPr>
              <a:t>DTP</a:t>
            </a:r>
            <a:endParaRPr lang="en-GB" sz="2400" dirty="0">
              <a:solidFill>
                <a:schemeClr val="bg1"/>
              </a:solidFill>
            </a:endParaRPr>
          </a:p>
        </p:txBody>
      </p:sp>
      <p:sp>
        <p:nvSpPr>
          <p:cNvPr id="27" name="Rectangle 26"/>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251520" y="692696"/>
            <a:ext cx="2376264" cy="369332"/>
          </a:xfrm>
          <a:prstGeom prst="rect">
            <a:avLst/>
          </a:prstGeom>
          <a:solidFill>
            <a:schemeClr val="accent5">
              <a:lumMod val="50000"/>
            </a:schemeClr>
          </a:solid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8" name="TextBox 7"/>
          <p:cNvSpPr txBox="1"/>
          <p:nvPr/>
        </p:nvSpPr>
        <p:spPr>
          <a:xfrm>
            <a:off x="323528" y="1412776"/>
            <a:ext cx="8136904" cy="5078313"/>
          </a:xfrm>
          <a:prstGeom prst="rect">
            <a:avLst/>
          </a:prstGeom>
          <a:noFill/>
        </p:spPr>
        <p:txBody>
          <a:bodyPr wrap="square" rtlCol="0">
            <a:spAutoFit/>
          </a:bodyPr>
          <a:lstStyle/>
          <a:p>
            <a:r>
              <a:rPr lang="en-GB" dirty="0" smtClean="0"/>
              <a:t>You will need to understand basic terms and techniques used in</a:t>
            </a:r>
            <a:r>
              <a:rPr lang="en-GB" dirty="0" smtClean="0">
                <a:solidFill>
                  <a:schemeClr val="accent5">
                    <a:lumMod val="50000"/>
                  </a:schemeClr>
                </a:solidFill>
              </a:rPr>
              <a:t> DTP</a:t>
            </a:r>
            <a:r>
              <a:rPr lang="en-GB" dirty="0" smtClean="0"/>
              <a:t>, as well as file types used within</a:t>
            </a:r>
            <a:r>
              <a:rPr lang="en-GB" dirty="0" smtClean="0">
                <a:solidFill>
                  <a:schemeClr val="accent5">
                    <a:lumMod val="50000"/>
                  </a:schemeClr>
                </a:solidFill>
              </a:rPr>
              <a:t> DTP </a:t>
            </a:r>
            <a:r>
              <a:rPr lang="en-GB" dirty="0" smtClean="0"/>
              <a:t>and their advantages and disadvantages. This is separate from Elements and Principles of </a:t>
            </a:r>
            <a:r>
              <a:rPr lang="en-GB" dirty="0" smtClean="0">
                <a:solidFill>
                  <a:schemeClr val="accent5">
                    <a:lumMod val="50000"/>
                  </a:schemeClr>
                </a:solidFill>
              </a:rPr>
              <a:t>DTP</a:t>
            </a:r>
            <a:r>
              <a:rPr lang="en-GB" dirty="0" smtClean="0"/>
              <a:t> which must also be understood.</a:t>
            </a:r>
          </a:p>
          <a:p>
            <a:endParaRPr lang="en-GB" dirty="0" smtClean="0"/>
          </a:p>
          <a:p>
            <a:endParaRPr lang="en-GB" dirty="0" smtClean="0">
              <a:solidFill>
                <a:schemeClr val="accent5">
                  <a:lumMod val="50000"/>
                </a:schemeClr>
              </a:solidFill>
            </a:endParaRPr>
          </a:p>
          <a:p>
            <a:r>
              <a:rPr lang="en-GB" dirty="0" smtClean="0">
                <a:solidFill>
                  <a:schemeClr val="accent5">
                    <a:lumMod val="50000"/>
                  </a:schemeClr>
                </a:solidFill>
              </a:rPr>
              <a:t>COPY/PASTE: </a:t>
            </a:r>
            <a:r>
              <a:rPr lang="en-GB" dirty="0" smtClean="0"/>
              <a:t>Allows any item within a document to be copied and pasted within</a:t>
            </a:r>
          </a:p>
          <a:p>
            <a:r>
              <a:rPr lang="en-GB" dirty="0" smtClean="0"/>
              <a:t>                         the same document or within compatible software applications. </a:t>
            </a:r>
          </a:p>
          <a:p>
            <a:endParaRPr lang="en-GB" dirty="0" smtClean="0"/>
          </a:p>
          <a:p>
            <a:r>
              <a:rPr lang="en-GB" dirty="0" smtClean="0">
                <a:solidFill>
                  <a:schemeClr val="accent5">
                    <a:lumMod val="50000"/>
                  </a:schemeClr>
                </a:solidFill>
              </a:rPr>
              <a:t>TEXT BOX:     </a:t>
            </a:r>
            <a:r>
              <a:rPr lang="en-GB" dirty="0" smtClean="0"/>
              <a:t>Boxes that can be inserted into documents that contain only text. </a:t>
            </a:r>
          </a:p>
          <a:p>
            <a:r>
              <a:rPr lang="en-GB" dirty="0" smtClean="0"/>
              <a:t>                        these boxes can be any size, and can be moved to any position </a:t>
            </a:r>
          </a:p>
          <a:p>
            <a:r>
              <a:rPr lang="en-GB" dirty="0" smtClean="0"/>
              <a:t>                        within a document.</a:t>
            </a:r>
          </a:p>
          <a:p>
            <a:endParaRPr lang="en-GB" dirty="0" smtClean="0"/>
          </a:p>
          <a:p>
            <a:r>
              <a:rPr lang="en-GB" dirty="0" smtClean="0">
                <a:solidFill>
                  <a:schemeClr val="accent5">
                    <a:lumMod val="50000"/>
                  </a:schemeClr>
                </a:solidFill>
              </a:rPr>
              <a:t>HANDLES:      </a:t>
            </a:r>
            <a:r>
              <a:rPr lang="en-GB" dirty="0" smtClean="0"/>
              <a:t>Handles are found on frames to allow shapes to be manipulated.</a:t>
            </a:r>
          </a:p>
          <a:p>
            <a:endParaRPr lang="en-GB" dirty="0" smtClean="0"/>
          </a:p>
          <a:p>
            <a:endParaRPr lang="en-GB" dirty="0" smtClean="0"/>
          </a:p>
          <a:p>
            <a:r>
              <a:rPr lang="en-GB" dirty="0" smtClean="0">
                <a:solidFill>
                  <a:schemeClr val="accent5">
                    <a:lumMod val="50000"/>
                  </a:schemeClr>
                </a:solidFill>
              </a:rPr>
              <a:t>COLOUR FILL: </a:t>
            </a:r>
            <a:r>
              <a:rPr lang="en-GB" dirty="0" smtClean="0"/>
              <a:t>Allows colour to be added to frames or boxes within a document.</a:t>
            </a:r>
          </a:p>
          <a:p>
            <a:endParaRPr lang="en-GB" dirty="0" smtClean="0"/>
          </a:p>
          <a:p>
            <a:endParaRPr lang="en-GB" dirty="0" smtClean="0"/>
          </a:p>
        </p:txBody>
      </p:sp>
      <p:pic>
        <p:nvPicPr>
          <p:cNvPr id="1026" name="Picture 2"/>
          <p:cNvPicPr>
            <a:picLocks noChangeAspect="1" noChangeArrowheads="1"/>
          </p:cNvPicPr>
          <p:nvPr/>
        </p:nvPicPr>
        <p:blipFill>
          <a:blip r:embed="rId2"/>
          <a:srcRect l="35420" t="40359" r="56278" b="44876"/>
          <a:stretch>
            <a:fillRect/>
          </a:stretch>
        </p:blipFill>
        <p:spPr bwMode="auto">
          <a:xfrm>
            <a:off x="8100392" y="4581128"/>
            <a:ext cx="648072" cy="648072"/>
          </a:xfrm>
          <a:prstGeom prst="rect">
            <a:avLst/>
          </a:prstGeom>
          <a:noFill/>
          <a:ln w="9525">
            <a:noFill/>
            <a:miter lim="800000"/>
            <a:headEnd/>
            <a:tailEnd/>
          </a:ln>
        </p:spPr>
      </p:pic>
      <p:pic>
        <p:nvPicPr>
          <p:cNvPr id="1027" name="Picture 3"/>
          <p:cNvPicPr>
            <a:picLocks noChangeAspect="1" noChangeArrowheads="1"/>
          </p:cNvPicPr>
          <p:nvPr/>
        </p:nvPicPr>
        <p:blipFill>
          <a:blip r:embed="rId3"/>
          <a:srcRect l="56170" t="5532" r="38849" b="83640"/>
          <a:stretch>
            <a:fillRect/>
          </a:stretch>
        </p:blipFill>
        <p:spPr bwMode="auto">
          <a:xfrm>
            <a:off x="8172400" y="5445224"/>
            <a:ext cx="648072" cy="792088"/>
          </a:xfrm>
          <a:prstGeom prst="rect">
            <a:avLst/>
          </a:prstGeom>
          <a:noFill/>
          <a:ln w="9525">
            <a:noFill/>
            <a:miter lim="800000"/>
            <a:headEnd/>
            <a:tailEnd/>
          </a:ln>
        </p:spPr>
      </p:pic>
      <p:pic>
        <p:nvPicPr>
          <p:cNvPr id="1028" name="Picture 4"/>
          <p:cNvPicPr>
            <a:picLocks noChangeAspect="1" noChangeArrowheads="1"/>
          </p:cNvPicPr>
          <p:nvPr/>
        </p:nvPicPr>
        <p:blipFill>
          <a:blip r:embed="rId4"/>
          <a:srcRect t="21454" r="87633" b="63781"/>
          <a:stretch>
            <a:fillRect/>
          </a:stretch>
        </p:blipFill>
        <p:spPr bwMode="auto">
          <a:xfrm>
            <a:off x="7884368" y="3717032"/>
            <a:ext cx="858150" cy="5760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DTP</a:t>
            </a:r>
            <a:endParaRPr lang="en-GB" dirty="0">
              <a:solidFill>
                <a:schemeClr val="bg1"/>
              </a:solidFill>
            </a:endParaRPr>
          </a:p>
        </p:txBody>
      </p:sp>
      <p:sp>
        <p:nvSpPr>
          <p:cNvPr id="11" name="TextBox 10"/>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20482" name="AutoShape 2" descr="Image result for register marks in printi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971600" y="3164681"/>
            <a:ext cx="7848872" cy="2308324"/>
          </a:xfrm>
          <a:prstGeom prst="rect">
            <a:avLst/>
          </a:prstGeom>
        </p:spPr>
        <p:txBody>
          <a:bodyPr wrap="square">
            <a:spAutoFit/>
          </a:bodyPr>
          <a:lstStyle/>
          <a:p>
            <a:endParaRPr lang="en-GB" dirty="0" smtClean="0">
              <a:solidFill>
                <a:schemeClr val="accent5">
                  <a:lumMod val="50000"/>
                </a:schemeClr>
              </a:solidFill>
            </a:endParaRPr>
          </a:p>
          <a:p>
            <a:endParaRPr lang="en-GB" dirty="0" smtClean="0">
              <a:solidFill>
                <a:schemeClr val="accent5">
                  <a:lumMod val="50000"/>
                </a:schemeClr>
              </a:solidFill>
            </a:endParaRP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15" name="Rectangle 14"/>
          <p:cNvSpPr/>
          <p:nvPr/>
        </p:nvSpPr>
        <p:spPr>
          <a:xfrm>
            <a:off x="251520" y="1340768"/>
            <a:ext cx="8244408" cy="4524315"/>
          </a:xfrm>
          <a:prstGeom prst="rect">
            <a:avLst/>
          </a:prstGeom>
        </p:spPr>
        <p:txBody>
          <a:bodyPr wrap="square">
            <a:spAutoFit/>
          </a:bodyPr>
          <a:lstStyle/>
          <a:p>
            <a:endParaRPr lang="en-GB" b="1" dirty="0" smtClean="0">
              <a:solidFill>
                <a:schemeClr val="accent5">
                  <a:lumMod val="50000"/>
                </a:schemeClr>
              </a:solidFill>
            </a:endParaRPr>
          </a:p>
          <a:p>
            <a:r>
              <a:rPr lang="en-GB" dirty="0" smtClean="0">
                <a:solidFill>
                  <a:schemeClr val="accent5">
                    <a:lumMod val="50000"/>
                  </a:schemeClr>
                </a:solidFill>
              </a:rPr>
              <a:t>LAYERS:  </a:t>
            </a:r>
            <a:r>
              <a:rPr lang="en-GB" dirty="0" smtClean="0"/>
              <a:t>Layers allow the graphic designer to control separate parts of the layout.  Headers, footers and margins may be stored on one layer, Text on another, graphics on another and colour fill on another.  </a:t>
            </a:r>
            <a:r>
              <a:rPr lang="en-GB" dirty="0" smtClean="0">
                <a:solidFill>
                  <a:schemeClr val="accent5">
                    <a:lumMod val="50000"/>
                  </a:schemeClr>
                </a:solidFill>
              </a:rPr>
              <a:t>Layers can be switched on and off to allow for more clarity. Layers can be edited separately to allow ease of editing. Layers can be locked to stop accidental editing errors.</a:t>
            </a:r>
          </a:p>
          <a:p>
            <a:endParaRPr lang="en-GB" b="1" dirty="0" smtClean="0">
              <a:solidFill>
                <a:schemeClr val="accent5">
                  <a:lumMod val="50000"/>
                </a:schemeClr>
              </a:solidFill>
            </a:endParaRPr>
          </a:p>
          <a:p>
            <a:r>
              <a:rPr lang="en-GB" dirty="0" smtClean="0">
                <a:solidFill>
                  <a:schemeClr val="accent5">
                    <a:lumMod val="50000"/>
                  </a:schemeClr>
                </a:solidFill>
              </a:rPr>
              <a:t>FONTS:  </a:t>
            </a:r>
            <a:r>
              <a:rPr lang="en-GB" dirty="0" smtClean="0"/>
              <a:t>Styles of text lettering used in a document. Font styles can be chosen to suit their target market.  </a:t>
            </a:r>
            <a:r>
              <a:rPr lang="en-GB" dirty="0" smtClean="0">
                <a:solidFill>
                  <a:schemeClr val="accent5">
                    <a:lumMod val="50000"/>
                  </a:schemeClr>
                </a:solidFill>
              </a:rPr>
              <a:t>SAN SERIF is a more modern font used for a younger target market, these fonts do not have any flicks on the end strokes. SERIF font is based on an old typeface and is more traditional in style.</a:t>
            </a:r>
          </a:p>
          <a:p>
            <a:endParaRPr lang="en-GB" dirty="0" smtClean="0">
              <a:solidFill>
                <a:schemeClr val="accent5">
                  <a:lumMod val="50000"/>
                </a:schemeClr>
              </a:solidFill>
            </a:endParaRPr>
          </a:p>
          <a:p>
            <a:endParaRPr lang="en-GB" b="1" dirty="0" smtClean="0"/>
          </a:p>
          <a:p>
            <a:endParaRPr lang="en-GB" b="1" dirty="0" smtClean="0"/>
          </a:p>
          <a:p>
            <a:endParaRPr lang="en-GB" b="1" dirty="0" smtClean="0"/>
          </a:p>
          <a:p>
            <a:endParaRPr lang="en-GB"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87015"/>
            <a:ext cx="9144000" cy="461665"/>
          </a:xfrm>
          <a:prstGeom prst="rect">
            <a:avLst/>
          </a:prstGeom>
          <a:noFill/>
        </p:spPr>
        <p:txBody>
          <a:bodyPr wrap="square" rtlCol="0">
            <a:spAutoFit/>
          </a:bodyPr>
          <a:lstStyle/>
          <a:p>
            <a:r>
              <a:rPr lang="en-GB" sz="2400" dirty="0" smtClean="0">
                <a:solidFill>
                  <a:schemeClr val="bg1"/>
                </a:solidFill>
              </a:rPr>
              <a:t>DTP</a:t>
            </a:r>
            <a:endParaRPr lang="en-GB" sz="2400" dirty="0">
              <a:solidFill>
                <a:schemeClr val="bg1"/>
              </a:solidFill>
            </a:endParaRPr>
          </a:p>
        </p:txBody>
      </p:sp>
      <p:sp>
        <p:nvSpPr>
          <p:cNvPr id="6" name="Rectangle 5"/>
          <p:cNvSpPr/>
          <p:nvPr/>
        </p:nvSpPr>
        <p:spPr>
          <a:xfrm>
            <a:off x="323528" y="1412776"/>
            <a:ext cx="8496944" cy="4247317"/>
          </a:xfrm>
          <a:prstGeom prst="rect">
            <a:avLst/>
          </a:prstGeom>
        </p:spPr>
        <p:txBody>
          <a:bodyPr wrap="square">
            <a:spAutoFit/>
          </a:bodyPr>
          <a:lstStyle/>
          <a:p>
            <a:endParaRPr lang="en-GB" dirty="0" smtClean="0"/>
          </a:p>
          <a:p>
            <a:r>
              <a:rPr lang="en-GB" dirty="0" smtClean="0">
                <a:solidFill>
                  <a:schemeClr val="accent5">
                    <a:lumMod val="50000"/>
                  </a:schemeClr>
                </a:solidFill>
              </a:rPr>
              <a:t>MARGIN:              </a:t>
            </a:r>
            <a:r>
              <a:rPr lang="en-GB" dirty="0" smtClean="0"/>
              <a:t>The white space and border found around a page layout. </a:t>
            </a:r>
          </a:p>
          <a:p>
            <a:endParaRPr lang="en-GB" dirty="0" smtClean="0"/>
          </a:p>
          <a:p>
            <a:endParaRPr lang="en-GB" dirty="0" smtClean="0">
              <a:solidFill>
                <a:schemeClr val="accent5">
                  <a:lumMod val="50000"/>
                </a:schemeClr>
              </a:solidFill>
            </a:endParaRPr>
          </a:p>
          <a:p>
            <a:r>
              <a:rPr lang="en-GB" dirty="0" smtClean="0">
                <a:solidFill>
                  <a:schemeClr val="accent5">
                    <a:lumMod val="50000"/>
                  </a:schemeClr>
                </a:solidFill>
              </a:rPr>
              <a:t>SINGLE AND MULTI-PAGE FORMAT:  </a:t>
            </a:r>
            <a:r>
              <a:rPr lang="en-GB" dirty="0" smtClean="0"/>
              <a:t>Single page format is normally found in advertising</a:t>
            </a:r>
          </a:p>
          <a:p>
            <a:r>
              <a:rPr lang="en-GB" dirty="0" smtClean="0"/>
              <a:t>                                                                 posters, multi- page is more than one page normally </a:t>
            </a:r>
          </a:p>
          <a:p>
            <a:r>
              <a:rPr lang="en-GB" dirty="0" smtClean="0"/>
              <a:t>			             a leaflet or brochure.        </a:t>
            </a:r>
            <a:endParaRPr lang="en-GB" dirty="0" smtClean="0"/>
          </a:p>
          <a:p>
            <a:endParaRPr lang="en-GB" dirty="0"/>
          </a:p>
          <a:p>
            <a:endParaRPr lang="en-GB" dirty="0"/>
          </a:p>
          <a:p>
            <a:r>
              <a:rPr lang="en-GB" dirty="0">
                <a:solidFill>
                  <a:schemeClr val="accent5">
                    <a:lumMod val="50000"/>
                  </a:schemeClr>
                </a:solidFill>
              </a:rPr>
              <a:t>TITLE:</a:t>
            </a:r>
            <a:r>
              <a:rPr lang="en-GB" dirty="0"/>
              <a:t>		Text that introduces the article or subject; usually a large font.</a:t>
            </a:r>
          </a:p>
          <a:p>
            <a:endParaRPr lang="en-GB" dirty="0"/>
          </a:p>
          <a:p>
            <a:r>
              <a:rPr lang="en-GB" dirty="0">
                <a:solidFill>
                  <a:schemeClr val="accent5">
                    <a:lumMod val="50000"/>
                  </a:schemeClr>
                </a:solidFill>
              </a:rPr>
              <a:t>EXTENDED TEXT:</a:t>
            </a:r>
            <a:r>
              <a:rPr lang="en-GB" dirty="0"/>
              <a:t>	Text consisting of several lines.</a:t>
            </a:r>
            <a:endParaRPr lang="en-GB" dirty="0">
              <a:solidFill>
                <a:schemeClr val="accent5">
                  <a:lumMod val="50000"/>
                </a:schemeClr>
              </a:solidFill>
            </a:endParaRPr>
          </a:p>
          <a:p>
            <a:r>
              <a:rPr lang="en-GB" dirty="0" smtClean="0"/>
              <a:t>                     </a:t>
            </a:r>
            <a:endParaRPr lang="en-GB" dirty="0" smtClean="0"/>
          </a:p>
          <a:p>
            <a:endParaRPr lang="en-GB" dirty="0" smtClean="0"/>
          </a:p>
          <a:p>
            <a:endParaRPr lang="en-GB" dirty="0"/>
          </a:p>
        </p:txBody>
      </p:sp>
      <p:sp>
        <p:nvSpPr>
          <p:cNvPr id="8" name="Rectangle 7"/>
          <p:cNvSpPr/>
          <p:nvPr/>
        </p:nvSpPr>
        <p:spPr>
          <a:xfrm>
            <a:off x="251520" y="764704"/>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23528" y="764704"/>
            <a:ext cx="2376264"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pic>
        <p:nvPicPr>
          <p:cNvPr id="2050" name="Picture 2"/>
          <p:cNvPicPr>
            <a:picLocks noChangeAspect="1" noChangeArrowheads="1"/>
          </p:cNvPicPr>
          <p:nvPr/>
        </p:nvPicPr>
        <p:blipFill>
          <a:blip r:embed="rId2"/>
          <a:srcRect l="84948" t="16360" r="12838" b="79703"/>
          <a:stretch>
            <a:fillRect/>
          </a:stretch>
        </p:blipFill>
        <p:spPr bwMode="auto">
          <a:xfrm>
            <a:off x="7956376" y="1412776"/>
            <a:ext cx="504056" cy="50405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0" y="87015"/>
            <a:ext cx="9144000" cy="461665"/>
          </a:xfrm>
          <a:prstGeom prst="rect">
            <a:avLst/>
          </a:prstGeom>
          <a:noFill/>
        </p:spPr>
        <p:txBody>
          <a:bodyPr wrap="square" rtlCol="0">
            <a:spAutoFit/>
          </a:bodyPr>
          <a:lstStyle/>
          <a:p>
            <a:r>
              <a:rPr lang="en-GB" sz="2400" dirty="0" smtClean="0">
                <a:solidFill>
                  <a:schemeClr val="bg1"/>
                </a:solidFill>
              </a:rPr>
              <a:t>DTP</a:t>
            </a:r>
            <a:endParaRPr lang="en-GB" sz="2400" dirty="0">
              <a:solidFill>
                <a:schemeClr val="bg1"/>
              </a:solidFill>
            </a:endParaRPr>
          </a:p>
        </p:txBody>
      </p:sp>
      <p:sp>
        <p:nvSpPr>
          <p:cNvPr id="4" name="TextBox 3"/>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7" name="Rectangle 6"/>
          <p:cNvSpPr/>
          <p:nvPr/>
        </p:nvSpPr>
        <p:spPr>
          <a:xfrm>
            <a:off x="323528" y="1340768"/>
            <a:ext cx="8496944" cy="3416320"/>
          </a:xfrm>
          <a:prstGeom prst="rect">
            <a:avLst/>
          </a:prstGeom>
        </p:spPr>
        <p:txBody>
          <a:bodyPr wrap="square">
            <a:spAutoFit/>
          </a:bodyPr>
          <a:lstStyle/>
          <a:p>
            <a:endParaRPr lang="en-GB" dirty="0" smtClean="0">
              <a:solidFill>
                <a:schemeClr val="accent5">
                  <a:lumMod val="50000"/>
                </a:schemeClr>
              </a:solidFill>
            </a:endParaRPr>
          </a:p>
          <a:p>
            <a:r>
              <a:rPr lang="en-GB" dirty="0" smtClean="0">
                <a:solidFill>
                  <a:schemeClr val="accent5">
                    <a:lumMod val="50000"/>
                  </a:schemeClr>
                </a:solidFill>
              </a:rPr>
              <a:t>PAGE SIZE:      </a:t>
            </a:r>
            <a:r>
              <a:rPr lang="en-GB" dirty="0" smtClean="0">
                <a:solidFill>
                  <a:schemeClr val="tx1">
                    <a:lumMod val="95000"/>
                    <a:lumOff val="5000"/>
                  </a:schemeClr>
                </a:solidFill>
              </a:rPr>
              <a:t>The  sizes of the external page including margins. Pages can be standard or </a:t>
            </a:r>
          </a:p>
          <a:p>
            <a:r>
              <a:rPr lang="en-GB" dirty="0" smtClean="0">
                <a:solidFill>
                  <a:schemeClr val="tx1">
                    <a:lumMod val="95000"/>
                    <a:lumOff val="5000"/>
                  </a:schemeClr>
                </a:solidFill>
              </a:rPr>
              <a:t>	        custom.</a:t>
            </a:r>
          </a:p>
          <a:p>
            <a:endParaRPr lang="en-GB" dirty="0" smtClean="0">
              <a:solidFill>
                <a:schemeClr val="accent5">
                  <a:lumMod val="50000"/>
                </a:schemeClr>
              </a:solidFill>
            </a:endParaRPr>
          </a:p>
          <a:p>
            <a:r>
              <a:rPr lang="en-GB" dirty="0" smtClean="0">
                <a:solidFill>
                  <a:schemeClr val="accent5">
                    <a:lumMod val="50000"/>
                  </a:schemeClr>
                </a:solidFill>
              </a:rPr>
              <a:t>ORIENTATION: </a:t>
            </a:r>
            <a:r>
              <a:rPr lang="en-GB" dirty="0" smtClean="0">
                <a:solidFill>
                  <a:schemeClr val="tx1">
                    <a:lumMod val="95000"/>
                    <a:lumOff val="5000"/>
                  </a:schemeClr>
                </a:solidFill>
              </a:rPr>
              <a:t>There are two page orientations, Landscape; where the longest edge is on    	          the horizontal and Portrait where the longest edge is</a:t>
            </a:r>
          </a:p>
          <a:p>
            <a:r>
              <a:rPr lang="en-GB" dirty="0" smtClean="0">
                <a:solidFill>
                  <a:schemeClr val="tx1">
                    <a:lumMod val="95000"/>
                    <a:lumOff val="5000"/>
                  </a:schemeClr>
                </a:solidFill>
              </a:rPr>
              <a:t>	          on the vertical.</a:t>
            </a:r>
          </a:p>
          <a:p>
            <a:endParaRPr lang="en-GB" dirty="0" smtClean="0">
              <a:solidFill>
                <a:schemeClr val="accent5">
                  <a:lumMod val="50000"/>
                </a:schemeClr>
              </a:solidFill>
            </a:endParaRPr>
          </a:p>
          <a:p>
            <a:endParaRPr lang="en-GB" dirty="0" smtClean="0">
              <a:solidFill>
                <a:schemeClr val="tx1">
                  <a:lumMod val="95000"/>
                  <a:lumOff val="5000"/>
                </a:schemeClr>
              </a:solidFill>
            </a:endParaRPr>
          </a:p>
          <a:p>
            <a:r>
              <a:rPr lang="en-GB" dirty="0" smtClean="0">
                <a:solidFill>
                  <a:schemeClr val="accent5">
                    <a:lumMod val="50000"/>
                  </a:schemeClr>
                </a:solidFill>
              </a:rPr>
              <a:t>HEADING:  </a:t>
            </a:r>
            <a:r>
              <a:rPr lang="en-GB" dirty="0" smtClean="0">
                <a:solidFill>
                  <a:schemeClr val="tx1">
                    <a:lumMod val="95000"/>
                    <a:lumOff val="5000"/>
                  </a:schemeClr>
                </a:solidFill>
              </a:rPr>
              <a:t>Same definition as title.</a:t>
            </a:r>
          </a:p>
          <a:p>
            <a:endParaRPr lang="en-GB" dirty="0" smtClean="0"/>
          </a:p>
          <a:p>
            <a:endParaRPr lang="en-GB" dirty="0"/>
          </a:p>
        </p:txBody>
      </p:sp>
      <p:pic>
        <p:nvPicPr>
          <p:cNvPr id="3074" name="Picture 2"/>
          <p:cNvPicPr>
            <a:picLocks noChangeAspect="1" noChangeArrowheads="1"/>
          </p:cNvPicPr>
          <p:nvPr/>
        </p:nvPicPr>
        <p:blipFill>
          <a:blip r:embed="rId2"/>
          <a:srcRect l="24070" t="12422" r="67075" b="80687"/>
          <a:stretch>
            <a:fillRect/>
          </a:stretch>
        </p:blipFill>
        <p:spPr bwMode="auto">
          <a:xfrm>
            <a:off x="7236296" y="2796900"/>
            <a:ext cx="1152128" cy="5040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0" y="87015"/>
            <a:ext cx="9144000" cy="461665"/>
          </a:xfrm>
          <a:prstGeom prst="rect">
            <a:avLst/>
          </a:prstGeom>
          <a:noFill/>
        </p:spPr>
        <p:txBody>
          <a:bodyPr wrap="square" rtlCol="0">
            <a:spAutoFit/>
          </a:bodyPr>
          <a:lstStyle/>
          <a:p>
            <a:r>
              <a:rPr lang="en-GB" sz="2400" dirty="0" smtClean="0">
                <a:solidFill>
                  <a:schemeClr val="bg1"/>
                </a:solidFill>
              </a:rPr>
              <a:t>DTP</a:t>
            </a:r>
            <a:endParaRPr lang="en-GB" sz="2400" dirty="0">
              <a:solidFill>
                <a:schemeClr val="bg1"/>
              </a:solidFill>
            </a:endParaRPr>
          </a:p>
        </p:txBody>
      </p:sp>
      <p:sp>
        <p:nvSpPr>
          <p:cNvPr id="13" name="Rectangle 12"/>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15" name="TextBox 14"/>
          <p:cNvSpPr txBox="1"/>
          <p:nvPr/>
        </p:nvSpPr>
        <p:spPr>
          <a:xfrm>
            <a:off x="395536" y="1484784"/>
            <a:ext cx="7848872" cy="369332"/>
          </a:xfrm>
          <a:prstGeom prst="rect">
            <a:avLst/>
          </a:prstGeom>
          <a:noFill/>
        </p:spPr>
        <p:txBody>
          <a:bodyPr wrap="square" rtlCol="0">
            <a:spAutoFit/>
          </a:bodyPr>
          <a:lstStyle/>
          <a:p>
            <a:r>
              <a:rPr lang="en-GB" dirty="0" smtClean="0">
                <a:solidFill>
                  <a:schemeClr val="accent5">
                    <a:lumMod val="50000"/>
                  </a:schemeClr>
                </a:solidFill>
              </a:rPr>
              <a:t>CROPPING:  (Square &amp; Full)</a:t>
            </a:r>
            <a:endParaRPr lang="en-GB" dirty="0">
              <a:solidFill>
                <a:schemeClr val="accent5">
                  <a:lumMod val="50000"/>
                </a:schemeClr>
              </a:solidFill>
            </a:endParaRPr>
          </a:p>
        </p:txBody>
      </p:sp>
      <p:pic>
        <p:nvPicPr>
          <p:cNvPr id="1027" name="Picture 3"/>
          <p:cNvPicPr>
            <a:picLocks noChangeAspect="1" noChangeArrowheads="1"/>
          </p:cNvPicPr>
          <p:nvPr/>
        </p:nvPicPr>
        <p:blipFill>
          <a:blip r:embed="rId2"/>
          <a:srcRect l="37449" t="36219" r="51477" b="45078"/>
          <a:stretch>
            <a:fillRect/>
          </a:stretch>
        </p:blipFill>
        <p:spPr bwMode="auto">
          <a:xfrm>
            <a:off x="228780" y="1988840"/>
            <a:ext cx="454788" cy="576064"/>
          </a:xfrm>
          <a:prstGeom prst="rect">
            <a:avLst/>
          </a:prstGeom>
          <a:noFill/>
          <a:ln w="9525">
            <a:noFill/>
            <a:miter lim="800000"/>
            <a:headEnd/>
            <a:tailEnd/>
          </a:ln>
        </p:spPr>
      </p:pic>
      <p:pic>
        <p:nvPicPr>
          <p:cNvPr id="1028" name="Picture 4"/>
          <p:cNvPicPr>
            <a:picLocks noChangeAspect="1" noChangeArrowheads="1"/>
          </p:cNvPicPr>
          <p:nvPr/>
        </p:nvPicPr>
        <p:blipFill>
          <a:blip r:embed="rId3"/>
          <a:srcRect t="52953" r="96875" b="41141"/>
          <a:stretch>
            <a:fillRect/>
          </a:stretch>
        </p:blipFill>
        <p:spPr bwMode="auto">
          <a:xfrm>
            <a:off x="863400" y="2348880"/>
            <a:ext cx="304800" cy="43204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51520" y="3513782"/>
            <a:ext cx="678392" cy="1086049"/>
          </a:xfrm>
          <a:prstGeom prst="rect">
            <a:avLst/>
          </a:prstGeom>
          <a:noFill/>
          <a:ln w="9525">
            <a:noFill/>
            <a:miter lim="800000"/>
            <a:headEnd/>
            <a:tailEnd/>
          </a:ln>
        </p:spPr>
      </p:pic>
      <p:sp>
        <p:nvSpPr>
          <p:cNvPr id="11" name="TextBox 10"/>
          <p:cNvSpPr txBox="1"/>
          <p:nvPr/>
        </p:nvSpPr>
        <p:spPr>
          <a:xfrm>
            <a:off x="1193082" y="1988840"/>
            <a:ext cx="7848872" cy="646331"/>
          </a:xfrm>
          <a:prstGeom prst="rect">
            <a:avLst/>
          </a:prstGeom>
          <a:noFill/>
        </p:spPr>
        <p:txBody>
          <a:bodyPr wrap="square" rtlCol="0">
            <a:spAutoFit/>
          </a:bodyPr>
          <a:lstStyle/>
          <a:p>
            <a:r>
              <a:rPr lang="en-GB" dirty="0" smtClean="0">
                <a:solidFill>
                  <a:schemeClr val="accent5">
                    <a:lumMod val="50000"/>
                  </a:schemeClr>
                </a:solidFill>
              </a:rPr>
              <a:t>Square:  </a:t>
            </a:r>
            <a:r>
              <a:rPr lang="en-GB" dirty="0" smtClean="0"/>
              <a:t>This involves cropping the outer parts of the graphic, retaining its   	rectangular shape.</a:t>
            </a:r>
            <a:endParaRPr lang="en-GB" dirty="0">
              <a:solidFill>
                <a:schemeClr val="accent5">
                  <a:lumMod val="50000"/>
                </a:schemeClr>
              </a:solidFill>
            </a:endParaRPr>
          </a:p>
        </p:txBody>
      </p:sp>
      <p:sp>
        <p:nvSpPr>
          <p:cNvPr id="12" name="TextBox 11"/>
          <p:cNvSpPr txBox="1"/>
          <p:nvPr/>
        </p:nvSpPr>
        <p:spPr>
          <a:xfrm>
            <a:off x="1208619" y="3513782"/>
            <a:ext cx="7848872" cy="923330"/>
          </a:xfrm>
          <a:prstGeom prst="rect">
            <a:avLst/>
          </a:prstGeom>
          <a:noFill/>
        </p:spPr>
        <p:txBody>
          <a:bodyPr wrap="square" rtlCol="0">
            <a:spAutoFit/>
          </a:bodyPr>
          <a:lstStyle/>
          <a:p>
            <a:r>
              <a:rPr lang="en-GB" dirty="0" smtClean="0">
                <a:solidFill>
                  <a:schemeClr val="accent5">
                    <a:lumMod val="50000"/>
                  </a:schemeClr>
                </a:solidFill>
              </a:rPr>
              <a:t>Full:  </a:t>
            </a:r>
            <a:r>
              <a:rPr lang="en-GB" dirty="0" smtClean="0"/>
              <a:t>To fully crop an image it is more than likely that the image needs to</a:t>
            </a:r>
          </a:p>
          <a:p>
            <a:r>
              <a:rPr lang="en-GB" dirty="0" smtClean="0"/>
              <a:t>          be taken into photo editing software allowing the full background to be</a:t>
            </a:r>
          </a:p>
          <a:p>
            <a:r>
              <a:rPr lang="en-GB" dirty="0" smtClean="0">
                <a:solidFill>
                  <a:schemeClr val="accent5">
                    <a:lumMod val="50000"/>
                  </a:schemeClr>
                </a:solidFill>
              </a:rPr>
              <a:t>          </a:t>
            </a:r>
            <a:r>
              <a:rPr lang="en-GB" dirty="0" smtClean="0"/>
              <a:t>removed. </a:t>
            </a:r>
            <a:r>
              <a:rPr lang="en-GB" dirty="0" smtClean="0">
                <a:solidFill>
                  <a:schemeClr val="accent5">
                    <a:lumMod val="50000"/>
                  </a:schemeClr>
                </a:solidFill>
              </a:rPr>
              <a:t>This helps to connect the text to the image creating unity.</a:t>
            </a:r>
            <a:endParaRPr lang="en-GB" dirty="0">
              <a:solidFill>
                <a:schemeClr val="accent5">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50000"/>
                </a:schemeClr>
              </a:solidFill>
            </a:endParaRPr>
          </a:p>
        </p:txBody>
      </p:sp>
      <p:sp>
        <p:nvSpPr>
          <p:cNvPr id="7" name="TextBox 6"/>
          <p:cNvSpPr txBox="1"/>
          <p:nvPr/>
        </p:nvSpPr>
        <p:spPr>
          <a:xfrm>
            <a:off x="0" y="87015"/>
            <a:ext cx="9144000" cy="461665"/>
          </a:xfrm>
          <a:prstGeom prst="rect">
            <a:avLst/>
          </a:prstGeom>
          <a:noFill/>
        </p:spPr>
        <p:txBody>
          <a:bodyPr wrap="square" rtlCol="0">
            <a:spAutoFit/>
          </a:bodyPr>
          <a:lstStyle/>
          <a:p>
            <a:r>
              <a:rPr lang="en-GB" sz="2400" dirty="0" smtClean="0">
                <a:solidFill>
                  <a:schemeClr val="bg1"/>
                </a:solidFill>
              </a:rPr>
              <a:t>DTP</a:t>
            </a:r>
            <a:endParaRPr lang="en-GB" sz="2400" dirty="0">
              <a:solidFill>
                <a:schemeClr val="bg1"/>
              </a:solidFill>
            </a:endParaRPr>
          </a:p>
        </p:txBody>
      </p:sp>
      <p:sp>
        <p:nvSpPr>
          <p:cNvPr id="8" name="Rectangle 7"/>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11" name="Rectangle 10"/>
          <p:cNvSpPr/>
          <p:nvPr/>
        </p:nvSpPr>
        <p:spPr>
          <a:xfrm>
            <a:off x="467544" y="1196752"/>
            <a:ext cx="7488832" cy="5909310"/>
          </a:xfrm>
          <a:prstGeom prst="rect">
            <a:avLst/>
          </a:prstGeom>
        </p:spPr>
        <p:txBody>
          <a:bodyPr wrap="square">
            <a:spAutoFit/>
          </a:bodyPr>
          <a:lstStyle/>
          <a:p>
            <a:r>
              <a:rPr lang="en-GB" dirty="0" smtClean="0">
                <a:solidFill>
                  <a:schemeClr val="accent5">
                    <a:lumMod val="50000"/>
                  </a:schemeClr>
                </a:solidFill>
              </a:rPr>
              <a:t>TEXT WRAP:  </a:t>
            </a:r>
            <a:r>
              <a:rPr lang="en-GB" dirty="0" smtClean="0"/>
              <a:t>Text can be wrapped around a graphic  which can help to create space within a document ,can connect the text closely to the image creating unity or </a:t>
            </a:r>
            <a:r>
              <a:rPr lang="en-GB" dirty="0" smtClean="0">
                <a:solidFill>
                  <a:schemeClr val="accent5">
                    <a:lumMod val="50000"/>
                  </a:schemeClr>
                </a:solidFill>
              </a:rPr>
              <a:t>can create flowing shapes helping to create either unity or contrast depending on the shapes within the document. </a:t>
            </a:r>
          </a:p>
          <a:p>
            <a:endParaRPr lang="en-GB" dirty="0" smtClean="0"/>
          </a:p>
          <a:p>
            <a:endParaRPr lang="en-GB" dirty="0" smtClean="0">
              <a:solidFill>
                <a:schemeClr val="accent5">
                  <a:lumMod val="50000"/>
                </a:schemeClr>
              </a:solidFill>
            </a:endParaRPr>
          </a:p>
          <a:p>
            <a:r>
              <a:rPr lang="en-GB" dirty="0" smtClean="0">
                <a:solidFill>
                  <a:schemeClr val="accent5">
                    <a:lumMod val="50000"/>
                  </a:schemeClr>
                </a:solidFill>
              </a:rPr>
              <a:t>FLOW TEXT ALONG A PATH:  </a:t>
            </a:r>
            <a:r>
              <a:rPr lang="en-GB" dirty="0" smtClean="0"/>
              <a:t>Text can be made to flow along a line. The line is </a:t>
            </a:r>
          </a:p>
          <a:p>
            <a:r>
              <a:rPr lang="en-GB" dirty="0" smtClean="0"/>
              <a:t>called </a:t>
            </a:r>
            <a:r>
              <a:rPr lang="en-GB" dirty="0" smtClean="0">
                <a:solidFill>
                  <a:schemeClr val="accent5">
                    <a:lumMod val="50000"/>
                  </a:schemeClr>
                </a:solidFill>
              </a:rPr>
              <a:t>the path</a:t>
            </a:r>
            <a:r>
              <a:rPr lang="en-GB" dirty="0" smtClean="0"/>
              <a:t>.  </a:t>
            </a:r>
            <a:r>
              <a:rPr lang="en-GB" dirty="0" smtClean="0">
                <a:solidFill>
                  <a:schemeClr val="accent5">
                    <a:lumMod val="50000"/>
                  </a:schemeClr>
                </a:solidFill>
              </a:rPr>
              <a:t>This can add unity or contrast depending on the shapes within the document.</a:t>
            </a:r>
          </a:p>
          <a:p>
            <a:endParaRPr lang="en-GB" dirty="0" smtClean="0"/>
          </a:p>
          <a:p>
            <a:endParaRPr lang="en-GB" dirty="0" smtClean="0"/>
          </a:p>
          <a:p>
            <a:r>
              <a:rPr lang="en-GB" dirty="0" smtClean="0">
                <a:solidFill>
                  <a:schemeClr val="accent5">
                    <a:lumMod val="50000"/>
                  </a:schemeClr>
                </a:solidFill>
              </a:rPr>
              <a:t>BLEED:  </a:t>
            </a:r>
            <a:r>
              <a:rPr lang="en-GB" dirty="0" smtClean="0"/>
              <a:t>When any image or element on a page touches the edge of the page,    extending beyond the trim edge, leaving no margin it is said to bleed. </a:t>
            </a:r>
            <a:r>
              <a:rPr lang="en-GB" dirty="0" smtClean="0">
                <a:solidFill>
                  <a:schemeClr val="accent5">
                    <a:lumMod val="50000"/>
                  </a:schemeClr>
                </a:solidFill>
              </a:rPr>
              <a:t>Helps to create a modern, exciting layouts.</a:t>
            </a:r>
          </a:p>
          <a:p>
            <a:endParaRPr lang="en-GB" b="1" dirty="0" smtClean="0"/>
          </a:p>
          <a:p>
            <a:endParaRPr lang="en-GB" dirty="0" smtClean="0">
              <a:solidFill>
                <a:schemeClr val="accent5">
                  <a:lumMod val="50000"/>
                </a:schemeClr>
              </a:solidFill>
            </a:endParaRPr>
          </a:p>
          <a:p>
            <a:endParaRPr lang="en-GB" dirty="0" smtClean="0"/>
          </a:p>
          <a:p>
            <a:endParaRPr lang="en-GB" dirty="0" smtClean="0"/>
          </a:p>
          <a:p>
            <a:endParaRPr lang="en-GB" dirty="0" smtClean="0">
              <a:solidFill>
                <a:schemeClr val="accent5">
                  <a:lumMod val="50000"/>
                </a:schemeClr>
              </a:solidFill>
            </a:endParaRPr>
          </a:p>
          <a:p>
            <a:endParaRPr lang="en-GB" dirty="0" smtClean="0">
              <a:solidFill>
                <a:schemeClr val="accent5">
                  <a:lumMod val="50000"/>
                </a:schemeClr>
              </a:solidFill>
            </a:endParaRPr>
          </a:p>
          <a:p>
            <a:endParaRPr lang="en-GB" dirty="0" smtClean="0">
              <a:solidFill>
                <a:schemeClr val="accent5">
                  <a:lumMod val="50000"/>
                </a:schemeClr>
              </a:solidFill>
            </a:endParaRPr>
          </a:p>
        </p:txBody>
      </p:sp>
      <p:pic>
        <p:nvPicPr>
          <p:cNvPr id="1026" name="Picture 2"/>
          <p:cNvPicPr>
            <a:picLocks noChangeAspect="1" noChangeArrowheads="1"/>
          </p:cNvPicPr>
          <p:nvPr/>
        </p:nvPicPr>
        <p:blipFill>
          <a:blip r:embed="rId2"/>
          <a:srcRect/>
          <a:stretch>
            <a:fillRect/>
          </a:stretch>
        </p:blipFill>
        <p:spPr bwMode="auto">
          <a:xfrm>
            <a:off x="7956376" y="1340768"/>
            <a:ext cx="854270" cy="69723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7343800" y="3429000"/>
            <a:ext cx="1800200" cy="4846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DTP</a:t>
            </a:r>
            <a:endParaRPr lang="en-GB" dirty="0">
              <a:solidFill>
                <a:schemeClr val="bg1"/>
              </a:solidFill>
            </a:endParaRPr>
          </a:p>
        </p:txBody>
      </p:sp>
      <p:sp>
        <p:nvSpPr>
          <p:cNvPr id="11" name="TextBox 10"/>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6" name="Rectangle 5"/>
          <p:cNvSpPr/>
          <p:nvPr/>
        </p:nvSpPr>
        <p:spPr>
          <a:xfrm>
            <a:off x="899592" y="1484784"/>
            <a:ext cx="7560840" cy="4801314"/>
          </a:xfrm>
          <a:prstGeom prst="rect">
            <a:avLst/>
          </a:prstGeom>
        </p:spPr>
        <p:txBody>
          <a:bodyPr wrap="square">
            <a:spAutoFit/>
          </a:bodyPr>
          <a:lstStyle/>
          <a:p>
            <a:r>
              <a:rPr lang="en-GB" dirty="0" smtClean="0">
                <a:solidFill>
                  <a:schemeClr val="accent5">
                    <a:lumMod val="50000"/>
                  </a:schemeClr>
                </a:solidFill>
              </a:rPr>
              <a:t>TRANSPARENCY:  </a:t>
            </a:r>
            <a:r>
              <a:rPr lang="en-GB" dirty="0" smtClean="0"/>
              <a:t>A transparency can make a graphic or colour fill see-through. Transparencies can be controlled to be more or less  transparent.   </a:t>
            </a:r>
            <a:r>
              <a:rPr lang="en-GB" dirty="0" smtClean="0">
                <a:solidFill>
                  <a:schemeClr val="accent5">
                    <a:lumMod val="50000"/>
                  </a:schemeClr>
                </a:solidFill>
              </a:rPr>
              <a:t>This can help to improve visual impact and enhances the layout without being too dominate. </a:t>
            </a:r>
          </a:p>
          <a:p>
            <a:endParaRPr lang="en-GB" dirty="0" smtClean="0">
              <a:solidFill>
                <a:schemeClr val="accent5">
                  <a:lumMod val="50000"/>
                </a:schemeClr>
              </a:solidFill>
            </a:endParaRPr>
          </a:p>
          <a:p>
            <a:endParaRPr lang="en-GB" dirty="0" smtClean="0">
              <a:solidFill>
                <a:schemeClr val="accent5">
                  <a:lumMod val="50000"/>
                </a:schemeClr>
              </a:solidFill>
            </a:endParaRPr>
          </a:p>
          <a:p>
            <a:r>
              <a:rPr lang="en-GB" dirty="0" smtClean="0">
                <a:solidFill>
                  <a:schemeClr val="accent5">
                    <a:lumMod val="50000"/>
                  </a:schemeClr>
                </a:solidFill>
              </a:rPr>
              <a:t>DROP SHADOWS: </a:t>
            </a:r>
            <a:r>
              <a:rPr lang="en-GB" dirty="0" smtClean="0"/>
              <a:t>Where a shadow is inserted behind an image or text within a document. </a:t>
            </a:r>
            <a:r>
              <a:rPr lang="en-GB" dirty="0" smtClean="0">
                <a:solidFill>
                  <a:schemeClr val="accent5">
                    <a:lumMod val="50000"/>
                  </a:schemeClr>
                </a:solidFill>
              </a:rPr>
              <a:t> This helps to create visual impact and emphasis in a document, it also helps to create depth within a document by lifting the image off of the page.</a:t>
            </a:r>
          </a:p>
          <a:p>
            <a:endParaRPr lang="en-GB" dirty="0" smtClean="0">
              <a:solidFill>
                <a:schemeClr val="accent5">
                  <a:lumMod val="50000"/>
                </a:schemeClr>
              </a:solidFill>
            </a:endParaRPr>
          </a:p>
          <a:p>
            <a:r>
              <a:rPr lang="en-GB" dirty="0" smtClean="0">
                <a:solidFill>
                  <a:schemeClr val="accent5">
                    <a:lumMod val="50000"/>
                  </a:schemeClr>
                </a:solidFill>
              </a:rPr>
              <a:t>ROTATE:  Im</a:t>
            </a:r>
            <a:r>
              <a:rPr lang="en-GB" dirty="0" smtClean="0"/>
              <a:t>ages and text boxes can be rotated within a document</a:t>
            </a:r>
            <a:r>
              <a:rPr lang="en-GB" dirty="0" smtClean="0">
                <a:solidFill>
                  <a:schemeClr val="accent5">
                    <a:lumMod val="50000"/>
                  </a:schemeClr>
                </a:solidFill>
              </a:rPr>
              <a:t>. This helps to create movement and rhythm within a document also creating emphasis.</a:t>
            </a:r>
          </a:p>
          <a:p>
            <a:endParaRPr lang="en-GB" dirty="0" smtClean="0">
              <a:solidFill>
                <a:schemeClr val="accent5">
                  <a:lumMod val="50000"/>
                </a:schemeClr>
              </a:solidFill>
            </a:endParaRPr>
          </a:p>
          <a:p>
            <a:r>
              <a:rPr lang="en-GB" dirty="0" smtClean="0">
                <a:solidFill>
                  <a:schemeClr val="accent5">
                    <a:lumMod val="50000"/>
                  </a:schemeClr>
                </a:solidFill>
              </a:rPr>
              <a:t>JUSTIFICATION: </a:t>
            </a:r>
            <a:r>
              <a:rPr lang="en-GB" dirty="0" smtClean="0"/>
              <a:t>Text can be justified right, left, centrally or fully depending on what is required within the layout of a document.</a:t>
            </a:r>
            <a:r>
              <a:rPr lang="en-GB" dirty="0" smtClean="0">
                <a:solidFill>
                  <a:schemeClr val="accent5">
                    <a:lumMod val="50000"/>
                  </a:schemeClr>
                </a:solidFill>
              </a:rPr>
              <a:t> Fully justified  text  gives a document a more formal feel.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DTP</a:t>
            </a:r>
            <a:endParaRPr lang="en-GB" dirty="0">
              <a:solidFill>
                <a:schemeClr val="bg1"/>
              </a:solidFill>
            </a:endParaRPr>
          </a:p>
        </p:txBody>
      </p:sp>
      <p:sp>
        <p:nvSpPr>
          <p:cNvPr id="11" name="TextBox 10"/>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6" name="Rectangle 5"/>
          <p:cNvSpPr/>
          <p:nvPr/>
        </p:nvSpPr>
        <p:spPr>
          <a:xfrm>
            <a:off x="899592" y="1484784"/>
            <a:ext cx="7560840" cy="4801314"/>
          </a:xfrm>
          <a:prstGeom prst="rect">
            <a:avLst/>
          </a:prstGeom>
        </p:spPr>
        <p:txBody>
          <a:bodyPr wrap="square">
            <a:spAutoFit/>
          </a:bodyPr>
          <a:lstStyle/>
          <a:p>
            <a:r>
              <a:rPr lang="en-GB" dirty="0" smtClean="0">
                <a:solidFill>
                  <a:schemeClr val="accent5">
                    <a:lumMod val="50000"/>
                  </a:schemeClr>
                </a:solidFill>
              </a:rPr>
              <a:t>REVERSE: </a:t>
            </a:r>
            <a:r>
              <a:rPr lang="en-GB" dirty="0" smtClean="0"/>
              <a:t>Reverse is where the text colour and original background colour are swapped over, normally this is white on black but not always the case.</a:t>
            </a:r>
            <a:r>
              <a:rPr lang="en-GB" dirty="0" smtClean="0">
                <a:solidFill>
                  <a:schemeClr val="accent5">
                    <a:lumMod val="50000"/>
                  </a:schemeClr>
                </a:solidFill>
              </a:rPr>
              <a:t> This creates contrast within the document and emphasises the text.</a:t>
            </a:r>
          </a:p>
          <a:p>
            <a:endParaRPr lang="en-GB" dirty="0" smtClean="0">
              <a:solidFill>
                <a:schemeClr val="accent5">
                  <a:lumMod val="50000"/>
                </a:schemeClr>
              </a:solidFill>
            </a:endParaRPr>
          </a:p>
          <a:p>
            <a:r>
              <a:rPr lang="en-GB" dirty="0" smtClean="0">
                <a:solidFill>
                  <a:schemeClr val="accent5">
                    <a:lumMod val="50000"/>
                  </a:schemeClr>
                </a:solidFill>
              </a:rPr>
              <a:t>COLUMN:  </a:t>
            </a:r>
            <a:r>
              <a:rPr lang="en-GB" dirty="0" smtClean="0"/>
              <a:t>The width of the frame of the body text.</a:t>
            </a:r>
          </a:p>
          <a:p>
            <a:endParaRPr lang="en-GB" dirty="0" smtClean="0"/>
          </a:p>
          <a:p>
            <a:r>
              <a:rPr lang="en-GB" dirty="0" smtClean="0">
                <a:solidFill>
                  <a:schemeClr val="accent5">
                    <a:lumMod val="50000"/>
                  </a:schemeClr>
                </a:solidFill>
              </a:rPr>
              <a:t>GUTTER:  </a:t>
            </a:r>
            <a:r>
              <a:rPr lang="en-GB" dirty="0" smtClean="0"/>
              <a:t>The narrow space between columns of text.</a:t>
            </a:r>
          </a:p>
          <a:p>
            <a:endParaRPr lang="en-GB" dirty="0" smtClean="0"/>
          </a:p>
          <a:p>
            <a:r>
              <a:rPr lang="en-GB" dirty="0" smtClean="0">
                <a:solidFill>
                  <a:schemeClr val="accent5">
                    <a:lumMod val="50000"/>
                  </a:schemeClr>
                </a:solidFill>
              </a:rPr>
              <a:t>CAPTION:  </a:t>
            </a:r>
            <a:r>
              <a:rPr lang="en-GB" dirty="0" smtClean="0"/>
              <a:t>A brief description that accompanies a photograph, graphic or table.</a:t>
            </a:r>
          </a:p>
          <a:p>
            <a:endParaRPr lang="en-GB" dirty="0" smtClean="0"/>
          </a:p>
          <a:p>
            <a:r>
              <a:rPr lang="en-GB" dirty="0" smtClean="0">
                <a:solidFill>
                  <a:schemeClr val="accent5">
                    <a:lumMod val="50000"/>
                  </a:schemeClr>
                </a:solidFill>
              </a:rPr>
              <a:t>HEADER &amp; FOOTER:  </a:t>
            </a:r>
            <a:r>
              <a:rPr lang="en-GB" dirty="0" smtClean="0"/>
              <a:t>Information that appears at the top and bottom of a page. </a:t>
            </a:r>
            <a:endParaRPr lang="en-GB" dirty="0" smtClean="0">
              <a:solidFill>
                <a:schemeClr val="accent5">
                  <a:lumMod val="50000"/>
                </a:schemeClr>
              </a:solidFill>
            </a:endParaRP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DTP</a:t>
            </a:r>
            <a:endParaRPr lang="en-GB" dirty="0">
              <a:solidFill>
                <a:schemeClr val="bg1"/>
              </a:solidFill>
            </a:endParaRPr>
          </a:p>
        </p:txBody>
      </p:sp>
      <p:sp>
        <p:nvSpPr>
          <p:cNvPr id="11" name="TextBox 10"/>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6" name="Rectangle 5"/>
          <p:cNvSpPr/>
          <p:nvPr/>
        </p:nvSpPr>
        <p:spPr>
          <a:xfrm>
            <a:off x="683568" y="1309611"/>
            <a:ext cx="7560840" cy="3416320"/>
          </a:xfrm>
          <a:prstGeom prst="rect">
            <a:avLst/>
          </a:prstGeom>
        </p:spPr>
        <p:txBody>
          <a:bodyPr wrap="square">
            <a:spAutoFit/>
          </a:bodyPr>
          <a:lstStyle/>
          <a:p>
            <a:r>
              <a:rPr lang="en-GB" dirty="0" smtClean="0">
                <a:solidFill>
                  <a:schemeClr val="accent5">
                    <a:lumMod val="50000"/>
                  </a:schemeClr>
                </a:solidFill>
              </a:rPr>
              <a:t>THUMBNAILS/VISUALS:  </a:t>
            </a:r>
            <a:r>
              <a:rPr lang="en-GB" dirty="0" smtClean="0"/>
              <a:t>Preliminary layouts that can be sketched quickly to give a few ideas of  layout designs. Visual is a more formalised fully drawn out idea</a:t>
            </a:r>
            <a:r>
              <a:rPr lang="en-GB" dirty="0" smtClean="0"/>
              <a:t>.</a:t>
            </a:r>
          </a:p>
          <a:p>
            <a:endParaRPr lang="en-GB" dirty="0" smtClean="0"/>
          </a:p>
          <a:p>
            <a:endParaRPr lang="en-GB" dirty="0" smtClean="0"/>
          </a:p>
          <a:p>
            <a:endParaRPr lang="en-GB" dirty="0" smtClean="0">
              <a:solidFill>
                <a:schemeClr val="accent5">
                  <a:lumMod val="50000"/>
                </a:schemeClr>
              </a:solidFill>
            </a:endParaRP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20482" name="AutoShape 2" descr="Image result for register marks in printi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683568" y="2276872"/>
            <a:ext cx="8244408" cy="5078313"/>
          </a:xfrm>
          <a:prstGeom prst="rect">
            <a:avLst/>
          </a:prstGeom>
        </p:spPr>
        <p:txBody>
          <a:bodyPr wrap="square">
            <a:spAutoFit/>
          </a:bodyPr>
          <a:lstStyle/>
          <a:p>
            <a:endParaRPr lang="en-GB" b="1" dirty="0" smtClean="0">
              <a:solidFill>
                <a:schemeClr val="accent5">
                  <a:lumMod val="50000"/>
                </a:schemeClr>
              </a:solidFill>
            </a:endParaRPr>
          </a:p>
          <a:p>
            <a:r>
              <a:rPr lang="en-GB" dirty="0" smtClean="0">
                <a:solidFill>
                  <a:schemeClr val="accent5">
                    <a:lumMod val="50000"/>
                  </a:schemeClr>
                </a:solidFill>
              </a:rPr>
              <a:t>GRID: </a:t>
            </a:r>
            <a:r>
              <a:rPr lang="en-GB" dirty="0" smtClean="0"/>
              <a:t>All CAG systems provide ‘transparent’ grids; patterns which appear on the screen as drawing aids but do not necessarily form part of the drawing. Grids are used to divide the page up into orderly areas with which to structure the printed elements of the page.</a:t>
            </a:r>
          </a:p>
          <a:p>
            <a:endParaRPr lang="en-GB" dirty="0" smtClean="0"/>
          </a:p>
          <a:p>
            <a:r>
              <a:rPr lang="en-GB" dirty="0" smtClean="0">
                <a:solidFill>
                  <a:schemeClr val="accent5">
                    <a:lumMod val="50000"/>
                  </a:schemeClr>
                </a:solidFill>
              </a:rPr>
              <a:t>GUIDE: </a:t>
            </a:r>
            <a:r>
              <a:rPr lang="en-GB" dirty="0" smtClean="0"/>
              <a:t>Non-printing lines on the screen page (usually dotted) which mark grid lines,</a:t>
            </a:r>
          </a:p>
          <a:p>
            <a:r>
              <a:rPr lang="en-GB" dirty="0" smtClean="0"/>
              <a:t>columns, margins etc. These are intended to assist in the placement on text and</a:t>
            </a:r>
          </a:p>
          <a:p>
            <a:r>
              <a:rPr lang="en-GB" dirty="0" smtClean="0"/>
              <a:t>graphics on the page.</a:t>
            </a:r>
            <a:endParaRPr lang="en-GB" dirty="0" smtClean="0">
              <a:solidFill>
                <a:schemeClr val="accent5">
                  <a:lumMod val="50000"/>
                </a:schemeClr>
              </a:solidFill>
            </a:endParaRPr>
          </a:p>
          <a:p>
            <a:endParaRPr lang="en-GB" b="1" dirty="0" smtClean="0"/>
          </a:p>
          <a:p>
            <a:endParaRPr lang="en-GB" b="1" dirty="0" smtClean="0"/>
          </a:p>
          <a:p>
            <a:endParaRPr lang="en-GB" b="1" dirty="0" smtClean="0">
              <a:solidFill>
                <a:schemeClr val="accent5">
                  <a:lumMod val="50000"/>
                </a:schemeClr>
              </a:solidFill>
            </a:endParaRP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512" y="692696"/>
            <a:ext cx="2376264" cy="432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9144000" cy="5486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rPr>
              <a:t>DTP</a:t>
            </a:r>
            <a:endParaRPr lang="en-GB" dirty="0">
              <a:solidFill>
                <a:schemeClr val="bg1"/>
              </a:solidFill>
            </a:endParaRPr>
          </a:p>
        </p:txBody>
      </p:sp>
      <p:sp>
        <p:nvSpPr>
          <p:cNvPr id="11" name="TextBox 10"/>
          <p:cNvSpPr txBox="1"/>
          <p:nvPr/>
        </p:nvSpPr>
        <p:spPr>
          <a:xfrm>
            <a:off x="251520" y="692696"/>
            <a:ext cx="2160240" cy="369332"/>
          </a:xfrm>
          <a:prstGeom prst="rect">
            <a:avLst/>
          </a:prstGeom>
          <a:noFill/>
        </p:spPr>
        <p:txBody>
          <a:bodyPr wrap="square" rtlCol="0">
            <a:spAutoFit/>
          </a:bodyPr>
          <a:lstStyle/>
          <a:p>
            <a:r>
              <a:rPr lang="en-GB" dirty="0" smtClean="0">
                <a:solidFill>
                  <a:schemeClr val="bg1"/>
                </a:solidFill>
              </a:rPr>
              <a:t>Terms &amp; Techniques</a:t>
            </a:r>
            <a:endParaRPr lang="en-GB" dirty="0">
              <a:solidFill>
                <a:schemeClr val="bg1"/>
              </a:solidFill>
            </a:endParaRPr>
          </a:p>
        </p:txBody>
      </p:sp>
      <p:sp>
        <p:nvSpPr>
          <p:cNvPr id="20482" name="AutoShape 2" descr="Image result for register marks in printi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971600" y="3164681"/>
            <a:ext cx="7848872" cy="2308324"/>
          </a:xfrm>
          <a:prstGeom prst="rect">
            <a:avLst/>
          </a:prstGeom>
        </p:spPr>
        <p:txBody>
          <a:bodyPr wrap="square">
            <a:spAutoFit/>
          </a:bodyPr>
          <a:lstStyle/>
          <a:p>
            <a:endParaRPr lang="en-GB" dirty="0" smtClean="0">
              <a:solidFill>
                <a:schemeClr val="accent5">
                  <a:lumMod val="50000"/>
                </a:schemeClr>
              </a:solidFill>
            </a:endParaRPr>
          </a:p>
          <a:p>
            <a:endParaRPr lang="en-GB" dirty="0" smtClean="0">
              <a:solidFill>
                <a:schemeClr val="accent5">
                  <a:lumMod val="50000"/>
                </a:schemeClr>
              </a:solidFill>
            </a:endParaRP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15" name="Rectangle 14"/>
          <p:cNvSpPr/>
          <p:nvPr/>
        </p:nvSpPr>
        <p:spPr>
          <a:xfrm>
            <a:off x="251520" y="1340768"/>
            <a:ext cx="8244408" cy="7017306"/>
          </a:xfrm>
          <a:prstGeom prst="rect">
            <a:avLst/>
          </a:prstGeom>
        </p:spPr>
        <p:txBody>
          <a:bodyPr wrap="square">
            <a:spAutoFit/>
          </a:bodyPr>
          <a:lstStyle/>
          <a:p>
            <a:endParaRPr lang="en-GB" b="1" dirty="0" smtClean="0">
              <a:solidFill>
                <a:schemeClr val="accent5">
                  <a:lumMod val="50000"/>
                </a:schemeClr>
              </a:solidFill>
            </a:endParaRPr>
          </a:p>
          <a:p>
            <a:r>
              <a:rPr lang="en-GB" dirty="0" smtClean="0">
                <a:solidFill>
                  <a:schemeClr val="accent5">
                    <a:lumMod val="50000"/>
                  </a:schemeClr>
                </a:solidFill>
              </a:rPr>
              <a:t>GRID: </a:t>
            </a:r>
            <a:r>
              <a:rPr lang="en-GB" dirty="0" smtClean="0"/>
              <a:t>All CAG systems provide ‘transparent’ grids; patterns which appear on the screen as drawing aids but do not necessarily form part of the drawing. Grids are used to divide the page up into orderly areas with which to structure the printed elements of the page.</a:t>
            </a:r>
          </a:p>
          <a:p>
            <a:endParaRPr lang="en-GB" dirty="0" smtClean="0"/>
          </a:p>
          <a:p>
            <a:r>
              <a:rPr lang="en-GB" dirty="0" smtClean="0">
                <a:solidFill>
                  <a:schemeClr val="accent5">
                    <a:lumMod val="50000"/>
                  </a:schemeClr>
                </a:solidFill>
              </a:rPr>
              <a:t>GUIDE: </a:t>
            </a:r>
            <a:r>
              <a:rPr lang="en-GB" dirty="0" smtClean="0"/>
              <a:t>Non-printing lines on the screen page (usually dotted) which mark grid lines,</a:t>
            </a:r>
          </a:p>
          <a:p>
            <a:r>
              <a:rPr lang="en-GB" dirty="0" smtClean="0"/>
              <a:t>columns, margins etc. These are intended to assist in the placement on text and</a:t>
            </a:r>
          </a:p>
          <a:p>
            <a:r>
              <a:rPr lang="en-GB" dirty="0" smtClean="0"/>
              <a:t>graphics on the page.</a:t>
            </a:r>
          </a:p>
          <a:p>
            <a:endParaRPr lang="en-GB" dirty="0" smtClean="0">
              <a:solidFill>
                <a:schemeClr val="accent5">
                  <a:lumMod val="50000"/>
                </a:schemeClr>
              </a:solidFill>
            </a:endParaRPr>
          </a:p>
          <a:p>
            <a:r>
              <a:rPr lang="en-GB" dirty="0" smtClean="0">
                <a:solidFill>
                  <a:schemeClr val="accent5">
                    <a:lumMod val="50000"/>
                  </a:schemeClr>
                </a:solidFill>
              </a:rPr>
              <a:t>SNAP:</a:t>
            </a:r>
            <a:r>
              <a:rPr lang="en-GB" dirty="0" smtClean="0"/>
              <a:t> DTP packages use the snap effect for positioning frames within a predefined page format.</a:t>
            </a:r>
          </a:p>
          <a:p>
            <a:endParaRPr lang="en-GB" dirty="0" smtClean="0">
              <a:solidFill>
                <a:schemeClr val="accent5">
                  <a:lumMod val="50000"/>
                </a:schemeClr>
              </a:solidFill>
            </a:endParaRPr>
          </a:p>
          <a:p>
            <a:r>
              <a:rPr lang="en-GB" dirty="0" smtClean="0">
                <a:solidFill>
                  <a:schemeClr val="accent5">
                    <a:lumMod val="50000"/>
                  </a:schemeClr>
                </a:solidFill>
              </a:rPr>
              <a:t>MASTER PAGE:  </a:t>
            </a:r>
            <a:r>
              <a:rPr lang="en-GB" dirty="0" smtClean="0"/>
              <a:t>The master page is important because it establishes a structure for text and graphics. It is flexible and can be modified once text and graphics are added. Master pages consist of Layers/Grid and guidelines.</a:t>
            </a:r>
            <a:endParaRPr lang="en-GB" dirty="0" smtClean="0">
              <a:solidFill>
                <a:schemeClr val="accent5">
                  <a:lumMod val="50000"/>
                </a:schemeClr>
              </a:solidFill>
            </a:endParaRPr>
          </a:p>
          <a:p>
            <a:endParaRPr lang="en-GB" b="1" dirty="0" smtClean="0"/>
          </a:p>
          <a:p>
            <a:endParaRPr lang="en-GB" b="1" dirty="0" smtClean="0"/>
          </a:p>
          <a:p>
            <a:endParaRPr lang="en-GB" b="1" dirty="0" smtClean="0">
              <a:solidFill>
                <a:schemeClr val="accent5">
                  <a:lumMod val="50000"/>
                </a:schemeClr>
              </a:solidFill>
            </a:endParaRP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1062</Words>
  <Application>Microsoft Office PowerPoint</Application>
  <PresentationFormat>On-screen Show (4:3)</PresentationFormat>
  <Paragraphs>152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gmartin</dc:creator>
  <cp:lastModifiedBy>gail</cp:lastModifiedBy>
  <cp:revision>60</cp:revision>
  <dcterms:created xsi:type="dcterms:W3CDTF">2014-01-21T14:43:53Z</dcterms:created>
  <dcterms:modified xsi:type="dcterms:W3CDTF">2016-04-18T10:31:24Z</dcterms:modified>
</cp:coreProperties>
</file>