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1" d="100"/>
          <a:sy n="81" d="100"/>
        </p:scale>
        <p:origin x="-834" y="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EDF22-5607-4814-B305-F999D2C8B8C0}" type="datetimeFigureOut">
              <a:rPr lang="en-GB" smtClean="0"/>
              <a:pPr/>
              <a:t>18/04/2016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DC29E-A62F-44C5-A547-4527BC98706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EDF22-5607-4814-B305-F999D2C8B8C0}" type="datetimeFigureOut">
              <a:rPr lang="en-GB" smtClean="0"/>
              <a:pPr/>
              <a:t>18/04/2016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DC29E-A62F-44C5-A547-4527BC98706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EDF22-5607-4814-B305-F999D2C8B8C0}" type="datetimeFigureOut">
              <a:rPr lang="en-GB" smtClean="0"/>
              <a:pPr/>
              <a:t>18/04/2016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DC29E-A62F-44C5-A547-4527BC98706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EDF22-5607-4814-B305-F999D2C8B8C0}" type="datetimeFigureOut">
              <a:rPr lang="en-GB" smtClean="0"/>
              <a:pPr/>
              <a:t>18/04/2016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DC29E-A62F-44C5-A547-4527BC98706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EDF22-5607-4814-B305-F999D2C8B8C0}" type="datetimeFigureOut">
              <a:rPr lang="en-GB" smtClean="0"/>
              <a:pPr/>
              <a:t>18/04/2016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DC29E-A62F-44C5-A547-4527BC98706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EDF22-5607-4814-B305-F999D2C8B8C0}" type="datetimeFigureOut">
              <a:rPr lang="en-GB" smtClean="0"/>
              <a:pPr/>
              <a:t>18/04/2016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DC29E-A62F-44C5-A547-4527BC98706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EDF22-5607-4814-B305-F999D2C8B8C0}" type="datetimeFigureOut">
              <a:rPr lang="en-GB" smtClean="0"/>
              <a:pPr/>
              <a:t>18/04/2016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DC29E-A62F-44C5-A547-4527BC98706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EDF22-5607-4814-B305-F999D2C8B8C0}" type="datetimeFigureOut">
              <a:rPr lang="en-GB" smtClean="0"/>
              <a:pPr/>
              <a:t>18/04/2016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DC29E-A62F-44C5-A547-4527BC98706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EDF22-5607-4814-B305-F999D2C8B8C0}" type="datetimeFigureOut">
              <a:rPr lang="en-GB" smtClean="0"/>
              <a:pPr/>
              <a:t>18/04/2016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DC29E-A62F-44C5-A547-4527BC98706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EDF22-5607-4814-B305-F999D2C8B8C0}" type="datetimeFigureOut">
              <a:rPr lang="en-GB" smtClean="0"/>
              <a:pPr/>
              <a:t>18/04/2016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DC29E-A62F-44C5-A547-4527BC98706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EDF22-5607-4814-B305-F999D2C8B8C0}" type="datetimeFigureOut">
              <a:rPr lang="en-GB" smtClean="0"/>
              <a:pPr/>
              <a:t>18/04/2016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DC29E-A62F-44C5-A547-4527BC98706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7EDF22-5607-4814-B305-F999D2C8B8C0}" type="datetimeFigureOut">
              <a:rPr lang="en-GB" smtClean="0"/>
              <a:pPr/>
              <a:t>18/04/2016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1DC29E-A62F-44C5-A547-4527BC987062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2068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  <p:sp>
        <p:nvSpPr>
          <p:cNvPr id="5" name="TextBox 3"/>
          <p:cNvSpPr txBox="1"/>
          <p:nvPr/>
        </p:nvSpPr>
        <p:spPr>
          <a:xfrm>
            <a:off x="0" y="87015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400" dirty="0" smtClean="0">
                <a:solidFill>
                  <a:schemeClr val="bg1"/>
                </a:solidFill>
              </a:rPr>
              <a:t>Construction Drawings for Graphic Communication</a:t>
            </a:r>
            <a:endParaRPr lang="en-GB" sz="2400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79512" y="908720"/>
            <a:ext cx="849694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/>
              <a:t>A building or construction project requires a complete set of specialised drawings.  These drawings are known as a </a:t>
            </a:r>
            <a:r>
              <a:rPr lang="en-GB" b="1" dirty="0" smtClean="0"/>
              <a:t>Project Set</a:t>
            </a:r>
            <a:r>
              <a:rPr lang="en-GB" dirty="0" smtClean="0">
                <a:solidFill>
                  <a:schemeClr val="folHlink"/>
                </a:solidFill>
              </a:rPr>
              <a:t>.</a:t>
            </a:r>
            <a:r>
              <a:rPr lang="en-GB" dirty="0" smtClean="0">
                <a:solidFill>
                  <a:srgbClr val="FF0000"/>
                </a:solidFill>
              </a:rPr>
              <a:t>  </a:t>
            </a:r>
            <a:r>
              <a:rPr lang="en-GB" dirty="0" smtClean="0"/>
              <a:t>The following plans are found in a project set:</a:t>
            </a:r>
          </a:p>
          <a:p>
            <a:endParaRPr lang="en-GB" dirty="0"/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  Location Plan</a:t>
            </a:r>
          </a:p>
          <a:p>
            <a:pPr>
              <a:buFont typeface="Arial" pitchFamily="34" charset="0"/>
              <a:buChar char="•"/>
            </a:pPr>
            <a:r>
              <a:rPr lang="en-GB" dirty="0"/>
              <a:t> </a:t>
            </a:r>
            <a:r>
              <a:rPr lang="en-GB" dirty="0" smtClean="0"/>
              <a:t> Site Plan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  Floor plan</a:t>
            </a:r>
            <a:endParaRPr lang="en-GB" dirty="0"/>
          </a:p>
          <a:p>
            <a:pPr>
              <a:buFont typeface="Arial" pitchFamily="34" charset="0"/>
              <a:buChar char="•"/>
            </a:pPr>
            <a:endParaRPr lang="en-GB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2068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  <p:sp>
        <p:nvSpPr>
          <p:cNvPr id="5" name="TextBox 3"/>
          <p:cNvSpPr txBox="1"/>
          <p:nvPr/>
        </p:nvSpPr>
        <p:spPr>
          <a:xfrm>
            <a:off x="0" y="87015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400" dirty="0" smtClean="0">
                <a:solidFill>
                  <a:schemeClr val="bg1"/>
                </a:solidFill>
              </a:rPr>
              <a:t>Construction Drawings for Graphic Communication</a:t>
            </a:r>
            <a:endParaRPr lang="en-GB" sz="24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7504" y="836712"/>
            <a:ext cx="2880320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Location Plan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467544" y="3645024"/>
            <a:ext cx="8229600" cy="2664296"/>
          </a:xfrm>
          <a:prstGeom prst="rect">
            <a:avLst/>
          </a:prstGeom>
          <a:noFill/>
          <a:ln>
            <a:solidFill>
              <a:schemeClr val="accent1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Location Plan is the first drawing in the project set.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location Plan identifies the location of the proposed new building within its surroundings.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Location plan shows: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neighbouring buildings, roads, street names and fields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Direction arrow – Always indicates North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proposed building and plot are outlined in thick lines.</a:t>
            </a:r>
          </a:p>
        </p:txBody>
      </p:sp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40152" y="836712"/>
            <a:ext cx="2735262" cy="2120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11" name="TextBox 10"/>
          <p:cNvSpPr txBox="1"/>
          <p:nvPr/>
        </p:nvSpPr>
        <p:spPr>
          <a:xfrm>
            <a:off x="1619672" y="836712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Scale 1:1250</a:t>
            </a:r>
            <a:endParaRPr lang="en-GB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2068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  <p:sp>
        <p:nvSpPr>
          <p:cNvPr id="5" name="TextBox 3"/>
          <p:cNvSpPr txBox="1"/>
          <p:nvPr/>
        </p:nvSpPr>
        <p:spPr>
          <a:xfrm>
            <a:off x="0" y="87015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400" dirty="0" smtClean="0">
                <a:solidFill>
                  <a:schemeClr val="bg1"/>
                </a:solidFill>
              </a:rPr>
              <a:t>Construction Drawings for Graphic Communication</a:t>
            </a:r>
            <a:endParaRPr lang="en-GB" sz="24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7504" y="836712"/>
            <a:ext cx="2880320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Site plan	            Scale 1: 200</a:t>
            </a:r>
            <a:endParaRPr lang="en-GB" dirty="0">
              <a:solidFill>
                <a:schemeClr val="bg1"/>
              </a:solidFill>
            </a:endParaRPr>
          </a:p>
        </p:txBody>
      </p:sp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36096" y="1124744"/>
            <a:ext cx="2884487" cy="23225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323528" y="3933056"/>
            <a:ext cx="8229600" cy="2308324"/>
          </a:xfrm>
          <a:prstGeom prst="rect">
            <a:avLst/>
          </a:prstGeom>
          <a:noFill/>
          <a:ln w="3175">
            <a:solidFill>
              <a:schemeClr val="accent1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chemeClr val="bg2"/>
              </a:buClr>
              <a:buFont typeface="Arial" pitchFamily="34" charset="0"/>
              <a:buChar char="•"/>
            </a:pPr>
            <a:r>
              <a:rPr lang="en-GB" dirty="0"/>
              <a:t>  Shows the boundary and the outline of the new building</a:t>
            </a:r>
          </a:p>
          <a:p>
            <a:pPr>
              <a:spcBef>
                <a:spcPct val="50000"/>
              </a:spcBef>
              <a:buClr>
                <a:schemeClr val="bg2"/>
              </a:buClr>
              <a:buFont typeface="Arial" pitchFamily="34" charset="0"/>
              <a:buChar char="•"/>
            </a:pPr>
            <a:r>
              <a:rPr lang="en-GB" dirty="0"/>
              <a:t>  Plots, roads and neighbouring plots are also shown.</a:t>
            </a:r>
          </a:p>
          <a:p>
            <a:pPr>
              <a:spcBef>
                <a:spcPct val="50000"/>
              </a:spcBef>
              <a:buClr>
                <a:schemeClr val="bg2"/>
              </a:buClr>
              <a:buFont typeface="Arial" pitchFamily="34" charset="0"/>
              <a:buChar char="•"/>
            </a:pPr>
            <a:r>
              <a:rPr lang="en-GB" dirty="0" smtClean="0"/>
              <a:t>  Existing </a:t>
            </a:r>
            <a:r>
              <a:rPr lang="en-GB" dirty="0"/>
              <a:t>tree, manholes and contour lines can also be </a:t>
            </a:r>
            <a:r>
              <a:rPr lang="en-GB" dirty="0" smtClean="0"/>
              <a:t>found </a:t>
            </a:r>
            <a:r>
              <a:rPr lang="en-GB" dirty="0"/>
              <a:t>in this site plan.  </a:t>
            </a:r>
          </a:p>
          <a:p>
            <a:pPr>
              <a:spcBef>
                <a:spcPct val="50000"/>
              </a:spcBef>
              <a:buClr>
                <a:schemeClr val="bg2"/>
              </a:buClr>
              <a:buFont typeface="Arial" pitchFamily="34" charset="0"/>
              <a:buChar char="•"/>
            </a:pPr>
            <a:r>
              <a:rPr lang="en-GB" dirty="0"/>
              <a:t>  Site plans can also show the position of the house on the site and dimensions of the house and site area.</a:t>
            </a:r>
          </a:p>
          <a:p>
            <a:pPr>
              <a:spcBef>
                <a:spcPct val="50000"/>
              </a:spcBef>
              <a:buClr>
                <a:schemeClr val="bg2"/>
              </a:buClr>
            </a:pPr>
            <a:r>
              <a:rPr lang="en-GB" dirty="0"/>
              <a:t>	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2068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  <p:sp>
        <p:nvSpPr>
          <p:cNvPr id="5" name="TextBox 3"/>
          <p:cNvSpPr txBox="1"/>
          <p:nvPr/>
        </p:nvSpPr>
        <p:spPr>
          <a:xfrm>
            <a:off x="0" y="87015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400" dirty="0" smtClean="0">
                <a:solidFill>
                  <a:schemeClr val="bg1"/>
                </a:solidFill>
              </a:rPr>
              <a:t>Construction Drawings for Graphic Communication</a:t>
            </a:r>
            <a:endParaRPr lang="en-GB" sz="2400" dirty="0">
              <a:solidFill>
                <a:schemeClr val="bg1"/>
              </a:solidFill>
            </a:endParaRPr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96136" y="764704"/>
            <a:ext cx="2715716" cy="3013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467544" y="3933056"/>
            <a:ext cx="8134350" cy="2723823"/>
          </a:xfrm>
          <a:prstGeom prst="rect">
            <a:avLst/>
          </a:prstGeom>
          <a:noFill/>
          <a:ln w="9525">
            <a:solidFill>
              <a:schemeClr val="accent1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chemeClr val="bg2"/>
              </a:buClr>
            </a:pPr>
            <a:r>
              <a:rPr lang="en-GB" dirty="0"/>
              <a:t>  Plan view which helps to show:</a:t>
            </a:r>
          </a:p>
          <a:p>
            <a:pPr lvl="1">
              <a:spcBef>
                <a:spcPct val="50000"/>
              </a:spcBef>
              <a:buClr>
                <a:schemeClr val="bg2"/>
              </a:buClr>
            </a:pPr>
            <a:r>
              <a:rPr lang="en-GB" dirty="0" smtClean="0"/>
              <a:t>-  The </a:t>
            </a:r>
            <a:r>
              <a:rPr lang="en-GB" dirty="0"/>
              <a:t>arrangement of the rooms</a:t>
            </a:r>
          </a:p>
          <a:p>
            <a:pPr lvl="1">
              <a:spcBef>
                <a:spcPct val="50000"/>
              </a:spcBef>
              <a:buClr>
                <a:schemeClr val="bg2"/>
              </a:buClr>
            </a:pPr>
            <a:r>
              <a:rPr lang="en-GB" dirty="0" smtClean="0"/>
              <a:t>-  The </a:t>
            </a:r>
            <a:r>
              <a:rPr lang="en-GB" dirty="0"/>
              <a:t>position of windows and doors</a:t>
            </a:r>
          </a:p>
          <a:p>
            <a:pPr lvl="1">
              <a:spcBef>
                <a:spcPct val="50000"/>
              </a:spcBef>
              <a:buClr>
                <a:schemeClr val="bg2"/>
              </a:buClr>
            </a:pPr>
            <a:r>
              <a:rPr lang="en-GB" dirty="0" smtClean="0"/>
              <a:t>-  Types </a:t>
            </a:r>
            <a:r>
              <a:rPr lang="en-GB" dirty="0"/>
              <a:t>of internal and external walls</a:t>
            </a:r>
          </a:p>
          <a:p>
            <a:pPr>
              <a:spcBef>
                <a:spcPct val="50000"/>
              </a:spcBef>
              <a:buClr>
                <a:schemeClr val="bg2"/>
              </a:buClr>
            </a:pPr>
            <a:r>
              <a:rPr lang="en-GB" dirty="0" smtClean="0"/>
              <a:t> </a:t>
            </a:r>
            <a:r>
              <a:rPr lang="en-GB" dirty="0"/>
              <a:t>Detailed floor plans also show the layout of kitchens and bathrooms, BSI symbols are used for these.</a:t>
            </a:r>
          </a:p>
          <a:p>
            <a:pPr>
              <a:spcBef>
                <a:spcPct val="50000"/>
              </a:spcBef>
              <a:buClr>
                <a:schemeClr val="bg2"/>
              </a:buClr>
            </a:pPr>
            <a:r>
              <a:rPr lang="en-GB" dirty="0" smtClean="0"/>
              <a:t> </a:t>
            </a:r>
            <a:r>
              <a:rPr lang="en-GB" dirty="0"/>
              <a:t>Electrical, plumbing and heating features are also detailed.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07504" y="836712"/>
            <a:ext cx="3168352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Floor plan	Scale 1: 50</a:t>
            </a:r>
            <a:endParaRPr lang="en-GB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249</Words>
  <Application>Microsoft Office PowerPoint</Application>
  <PresentationFormat>On-screen Show (4:3)</PresentationFormat>
  <Paragraphs>30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RM plc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gmartin</dc:creator>
  <cp:lastModifiedBy>gail</cp:lastModifiedBy>
  <cp:revision>3</cp:revision>
  <dcterms:created xsi:type="dcterms:W3CDTF">2014-01-22T09:32:17Z</dcterms:created>
  <dcterms:modified xsi:type="dcterms:W3CDTF">2016-04-18T12:42:21Z</dcterms:modified>
</cp:coreProperties>
</file>