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1" r:id="rId7"/>
    <p:sldId id="268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4660"/>
  </p:normalViewPr>
  <p:slideViewPr>
    <p:cSldViewPr>
      <p:cViewPr varScale="1">
        <p:scale>
          <a:sx n="73" d="100"/>
          <a:sy n="73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302FE-ED3A-4607-9336-B06E1B2B8C00}" type="datetimeFigureOut">
              <a:rPr lang="en-GB" smtClean="0"/>
              <a:pPr/>
              <a:t>18/04/2016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76F3-E1B8-482F-B09F-9D3B0F7D2D2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Computer – Aided Design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692696"/>
            <a:ext cx="1656184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1520" y="6926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Terminology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23528" y="1268761"/>
            <a:ext cx="79208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8" rIns="91438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You must have a generic understanding of commands and techniques which are used in a number of packages </a:t>
            </a:r>
            <a:r>
              <a:rPr lang="en-GB" sz="1800" b="1" dirty="0" smtClean="0">
                <a:latin typeface="Calibri" pitchFamily="34" charset="0"/>
                <a:cs typeface="Calibri" pitchFamily="34" charset="0"/>
              </a:rPr>
              <a:t>(YOU CANNOT BE SOFTWARE SPECIFIC)</a:t>
            </a:r>
          </a:p>
          <a:p>
            <a:pPr algn="just">
              <a:spcBef>
                <a:spcPct val="50000"/>
              </a:spcBef>
            </a:pPr>
            <a:endParaRPr lang="en-GB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You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 MUST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use the correct terminology in the exam, you 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WILL NOT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be given marks in an exam for using software specific terminology.</a:t>
            </a:r>
          </a:p>
          <a:p>
            <a:pPr algn="just">
              <a:spcBef>
                <a:spcPct val="50000"/>
              </a:spcBef>
            </a:pPr>
            <a:endParaRPr lang="en-GB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en-GB" sz="1800" dirty="0"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Computer – Aided Design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692696"/>
            <a:ext cx="1656184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1520" y="6926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Drawing Tools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755576" y="1340768"/>
            <a:ext cx="792088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8" rIns="91438">
            <a:spAutoFit/>
          </a:bodyPr>
          <a:lstStyle/>
          <a:p>
            <a:pPr lvl="1" algn="just">
              <a:spcBef>
                <a:spcPct val="50000"/>
              </a:spcBef>
              <a:buFontTx/>
              <a:buChar char="-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The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LINE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tool creates lines within a drawing.</a:t>
            </a:r>
          </a:p>
          <a:p>
            <a:pPr lvl="1" algn="just">
              <a:spcBef>
                <a:spcPct val="50000"/>
              </a:spcBef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      -   The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CIRCLE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tool creates a circle either using a centre point and radius.</a:t>
            </a:r>
          </a:p>
          <a:p>
            <a:pPr algn="just">
              <a:spcBef>
                <a:spcPct val="50000"/>
              </a:spcBef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      -  The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RECTANGLE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tool creates a rectangle.</a:t>
            </a:r>
          </a:p>
          <a:p>
            <a:pPr algn="just">
              <a:spcBef>
                <a:spcPct val="50000"/>
              </a:spcBef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      -  The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ELLIPSE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tool creates an ellipse using a centre point and major and</a:t>
            </a:r>
          </a:p>
          <a:p>
            <a:pPr algn="just">
              <a:spcBef>
                <a:spcPct val="50000"/>
              </a:spcBef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          minor axis.</a:t>
            </a:r>
          </a:p>
          <a:p>
            <a:pPr algn="just">
              <a:spcBef>
                <a:spcPct val="50000"/>
              </a:spcBef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      -   The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TRIM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tool trims a curve or straight line to the nearest intersecting curve</a:t>
            </a:r>
          </a:p>
          <a:p>
            <a:pPr algn="just">
              <a:spcBef>
                <a:spcPct val="50000"/>
              </a:spcBef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           or selected boundary.</a:t>
            </a:r>
          </a:p>
          <a:p>
            <a:pPr algn="just">
              <a:spcBef>
                <a:spcPct val="50000"/>
              </a:spcBef>
            </a:pPr>
            <a:endParaRPr lang="en-GB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</a:pPr>
            <a:endParaRPr lang="en-GB" sz="1800" dirty="0">
              <a:latin typeface="Impac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1117"/>
          <a:stretch>
            <a:fillRect/>
          </a:stretch>
        </p:blipFill>
        <p:spPr bwMode="auto">
          <a:xfrm>
            <a:off x="395536" y="1196752"/>
            <a:ext cx="504056" cy="70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2132856"/>
            <a:ext cx="1022598" cy="51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504" y="2966587"/>
            <a:ext cx="1296144" cy="39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504" y="3861048"/>
            <a:ext cx="1181925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/>
          <a:srcRect l="62257" t="27188" r="26674" b="58047"/>
          <a:stretch>
            <a:fillRect/>
          </a:stretch>
        </p:blipFill>
        <p:spPr bwMode="auto">
          <a:xfrm>
            <a:off x="4067944" y="5517232"/>
            <a:ext cx="57606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512" y="5013176"/>
            <a:ext cx="100811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24129" y="1340768"/>
            <a:ext cx="1909882" cy="356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956376" y="2060848"/>
            <a:ext cx="572618" cy="549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92080" y="2924944"/>
            <a:ext cx="718668" cy="42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75856" y="4149080"/>
            <a:ext cx="1253305" cy="40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Computer – Aided Design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692696"/>
            <a:ext cx="1656184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1520" y="6926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Drawing Tools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532654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COPY  </a:t>
            </a:r>
            <a:r>
              <a:rPr lang="en-GB" dirty="0" smtClean="0">
                <a:solidFill>
                  <a:sysClr val="windowText" lastClr="000000"/>
                </a:solidFill>
              </a:rPr>
              <a:t>Allows a drawing or part of a drawing to be copied and placed in another area of the drawing or within another file.</a:t>
            </a:r>
          </a:p>
          <a:p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ZOOM </a:t>
            </a:r>
            <a:r>
              <a:rPr lang="en-GB" dirty="0" smtClean="0"/>
              <a:t>Allows the operator to zoom into specific areas of a drawing, this helps when doing detailed work.</a:t>
            </a:r>
          </a:p>
          <a:p>
            <a:endParaRPr lang="en-GB" dirty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ROTATE </a:t>
            </a:r>
            <a:r>
              <a:rPr lang="en-GB" dirty="0" smtClean="0"/>
              <a:t>Allows the operator to rotate any aspect or part of a drawing to a specific angle.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C00000"/>
                </a:solidFill>
              </a:rPr>
              <a:t>SCALE </a:t>
            </a:r>
            <a:r>
              <a:rPr lang="en-GB" dirty="0" smtClean="0"/>
              <a:t> Allows the operator to scale a drawing up or down as required without loss of quality.</a:t>
            </a:r>
          </a:p>
          <a:p>
            <a:endParaRPr lang="en-GB" dirty="0">
              <a:solidFill>
                <a:srgbClr val="C00000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IMPORT AND EXPORT  </a:t>
            </a:r>
            <a:r>
              <a:rPr lang="en-GB" dirty="0" smtClean="0"/>
              <a:t>Allows for items to be imported exported from software compatible programmes. </a:t>
            </a:r>
            <a:r>
              <a:rPr lang="en-GB" dirty="0"/>
              <a:t> </a:t>
            </a:r>
            <a:r>
              <a:rPr lang="en-GB" dirty="0" err="1"/>
              <a:t>e</a:t>
            </a:r>
            <a:r>
              <a:rPr lang="en-GB" dirty="0" err="1" smtClean="0"/>
              <a:t>.g</a:t>
            </a:r>
            <a:r>
              <a:rPr lang="en-GB" dirty="0" smtClean="0"/>
              <a:t> . Pictures can be imported into </a:t>
            </a:r>
            <a:r>
              <a:rPr lang="en-GB" smtClean="0"/>
              <a:t>CAG programmes</a:t>
            </a:r>
            <a:r>
              <a:rPr lang="en-GB" dirty="0" smtClean="0"/>
              <a:t>.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95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Computer – Aided Design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692696"/>
            <a:ext cx="1656184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51520" y="6926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Drawing Tools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15616" y="1628800"/>
            <a:ext cx="756084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The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ARRAY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tool (Linear ,Radial and Rectangular): Duplicates selected sketch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   geometry and arranges it in rows and columns. Or in an arc or circle in the 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   case of the radial array. 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Can also be used in a 3D model context</a:t>
            </a: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 -  The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OFFSET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tool duplicates selected sketch geometry and dynamically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     offsets it from the original.</a:t>
            </a: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    The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MIRROR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tool creates a mirrored copy of a sketch across an axis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Can also </a:t>
            </a:r>
          </a:p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be used in a 3D model context.</a:t>
            </a:r>
          </a:p>
          <a:p>
            <a:pPr>
              <a:buFontTx/>
              <a:buChar char="-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 -   The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EXTEND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tool extends a curve or line to the next intersecting line or </a:t>
            </a:r>
          </a:p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      curve.</a:t>
            </a: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endParaRPr lang="en-GB" dirty="0"/>
          </a:p>
        </p:txBody>
      </p:sp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700808"/>
            <a:ext cx="609298" cy="83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>
          <a:blip r:embed="rId3" cstate="print"/>
          <a:srcRect l="51660" t="26375" r="24542" b="50000"/>
          <a:stretch>
            <a:fillRect/>
          </a:stretch>
        </p:blipFill>
        <p:spPr bwMode="auto">
          <a:xfrm>
            <a:off x="4788024" y="2564904"/>
            <a:ext cx="1008112" cy="562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1"/>
          <p:cNvPicPr>
            <a:picLocks noChangeAspect="1" noChangeArrowheads="1"/>
          </p:cNvPicPr>
          <p:nvPr/>
        </p:nvPicPr>
        <p:blipFill>
          <a:blip r:embed="rId4"/>
          <a:srcRect l="52295" t="30141" r="25014" b="46234"/>
          <a:stretch>
            <a:fillRect/>
          </a:stretch>
        </p:blipFill>
        <p:spPr bwMode="auto">
          <a:xfrm>
            <a:off x="6372200" y="2564904"/>
            <a:ext cx="123013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3356992"/>
            <a:ext cx="1204190" cy="444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0" y="3645024"/>
            <a:ext cx="579459" cy="444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536" y="4077072"/>
            <a:ext cx="768990" cy="49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68344" y="4437112"/>
            <a:ext cx="948650" cy="5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79512" y="4941168"/>
            <a:ext cx="1154239" cy="49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987824" y="5589240"/>
            <a:ext cx="654671" cy="60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Computer – Aided Design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692696"/>
            <a:ext cx="2232248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51520" y="6926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Modelling Features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624" y="1340768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EXTRUDE ( Add) </a:t>
            </a:r>
            <a:r>
              <a:rPr lang="en-GB" dirty="0" smtClean="0"/>
              <a:t>creates a feature or body by adding material.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EXTRUDE (Subtract) </a:t>
            </a:r>
            <a:r>
              <a:rPr lang="en-GB" dirty="0" smtClean="0"/>
              <a:t>removes material from a part or assembly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-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REVOLVE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smtClean="0"/>
              <a:t>creates a body by revolving one or more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profiles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smtClean="0"/>
              <a:t>around a </a:t>
            </a:r>
          </a:p>
          <a:p>
            <a:r>
              <a:rPr lang="en-GB" dirty="0" smtClean="0"/>
              <a:t>    given 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axis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556792"/>
            <a:ext cx="64441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7" y="1181108"/>
            <a:ext cx="720080" cy="725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1988840"/>
            <a:ext cx="720080" cy="91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264" y="3284984"/>
            <a:ext cx="1776812" cy="705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536" y="2924944"/>
            <a:ext cx="720080" cy="803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Computer – Aided Design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692696"/>
            <a:ext cx="2232248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51520" y="6926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Modelling Edits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41768" r="9502" b="10498"/>
          <a:stretch>
            <a:fillRect/>
          </a:stretch>
        </p:blipFill>
        <p:spPr bwMode="auto">
          <a:xfrm>
            <a:off x="539552" y="4725144"/>
            <a:ext cx="432048" cy="370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628800"/>
            <a:ext cx="504056" cy="73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l="27547" r="832" b="12230"/>
          <a:stretch>
            <a:fillRect/>
          </a:stretch>
        </p:blipFill>
        <p:spPr bwMode="auto">
          <a:xfrm>
            <a:off x="251520" y="3284984"/>
            <a:ext cx="864096" cy="39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87624" y="170080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FILLET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smtClean="0"/>
              <a:t>adds fillets or rounds to one or more edges or faces.</a:t>
            </a:r>
          </a:p>
          <a:p>
            <a:r>
              <a:rPr lang="en-GB" dirty="0" smtClean="0"/>
              <a:t>Can also be used in the 2D drawing tools.</a:t>
            </a:r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 b="34191"/>
          <a:stretch>
            <a:fillRect/>
          </a:stretch>
        </p:blipFill>
        <p:spPr bwMode="auto">
          <a:xfrm>
            <a:off x="6948264" y="1556792"/>
            <a:ext cx="864096" cy="69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331640" y="2852936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CHAMFER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dirty="0" smtClean="0"/>
              <a:t>adds fillets or rounds to one or more edges or faces. Can also be used in 2D drawing tools</a:t>
            </a:r>
            <a:endParaRPr lang="en-GB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/>
          <a:srcRect l="4723" r="66944" b="12230"/>
          <a:stretch>
            <a:fillRect/>
          </a:stretch>
        </p:blipFill>
        <p:spPr bwMode="auto">
          <a:xfrm>
            <a:off x="395536" y="2708920"/>
            <a:ext cx="504056" cy="588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 l="8808" t="10626" r="6385"/>
          <a:stretch>
            <a:fillRect/>
          </a:stretch>
        </p:blipFill>
        <p:spPr bwMode="auto">
          <a:xfrm>
            <a:off x="6948264" y="2852936"/>
            <a:ext cx="1080120" cy="70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8264" y="4077072"/>
            <a:ext cx="1076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 r="65193" b="10498"/>
          <a:stretch>
            <a:fillRect/>
          </a:stretch>
        </p:blipFill>
        <p:spPr bwMode="auto">
          <a:xfrm>
            <a:off x="395536" y="4149080"/>
            <a:ext cx="504056" cy="60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403648" y="4221088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SHELL </a:t>
            </a:r>
            <a:r>
              <a:rPr lang="en-GB" dirty="0" smtClean="0"/>
              <a:t>Removes material from a part interior, creating a hollow cavity  with walls of a specified size.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Computer – Aided Design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692696"/>
            <a:ext cx="2232248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51520" y="6926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Modelling Terms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225" y="134076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MODELLING TREE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lt-LT" dirty="0" smtClean="0"/>
              <a:t>The linear hierarchy of how a 3D CAD model is created or assembled.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234888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ASSEMBLY: </a:t>
            </a:r>
            <a:r>
              <a:rPr lang="lt-LT" dirty="0" smtClean="0"/>
              <a:t>An assembly of </a:t>
            </a:r>
            <a:r>
              <a:rPr lang="en-GB" dirty="0" smtClean="0"/>
              <a:t>separate </a:t>
            </a:r>
            <a:r>
              <a:rPr lang="lt-LT" dirty="0" smtClean="0"/>
              <a:t>components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2472" y="299695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SUB ASSEMBLY: </a:t>
            </a:r>
            <a:r>
              <a:rPr lang="lt-LT" dirty="0" smtClean="0"/>
              <a:t>An assembly of components that is added to another, larger assembly.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Computer – Aided Design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692696"/>
            <a:ext cx="1440160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51520" y="6926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Constraints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9672" y="162880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MATE: </a:t>
            </a:r>
            <a:r>
              <a:rPr lang="lt-LT" dirty="0" smtClean="0"/>
              <a:t>To join the face of a 3D model to another face.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263691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ALIGN: </a:t>
            </a:r>
            <a:r>
              <a:rPr lang="lt-LT" dirty="0" smtClean="0"/>
              <a:t>To align the face of a 3D model with another face.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547664" y="32849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CENTRE AXIS: </a:t>
            </a:r>
            <a:r>
              <a:rPr lang="lt-LT" dirty="0" smtClean="0"/>
              <a:t>To find the centres of cylindrical 3D CAD models and align them.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547664" y="400506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COMPONENT</a:t>
            </a:r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lt-LT" dirty="0" smtClean="0"/>
              <a:t>A single component part, used to create an assembly later on.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547664" y="486916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SKETCH: </a:t>
            </a:r>
            <a:r>
              <a:rPr lang="lt-LT" dirty="0" smtClean="0"/>
              <a:t>The name given to the CAD drawing feature used to create a profile.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547664" y="573325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CAD LIBRARY: </a:t>
            </a:r>
            <a:r>
              <a:rPr lang="lt-LT" dirty="0" smtClean="0"/>
              <a:t>A directory of commonly used </a:t>
            </a:r>
            <a:r>
              <a:rPr lang="lt-LT" dirty="0" smtClean="0"/>
              <a:t>parts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2636912"/>
            <a:ext cx="695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1628800"/>
            <a:ext cx="695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 l="44275" t="48234" r="37462" b="24204"/>
          <a:stretch>
            <a:fillRect/>
          </a:stretch>
        </p:blipFill>
        <p:spPr bwMode="auto">
          <a:xfrm>
            <a:off x="755576" y="3284984"/>
            <a:ext cx="576064" cy="48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 l="48702" t="45281" r="34141" b="18298"/>
          <a:stretch>
            <a:fillRect/>
          </a:stretch>
        </p:blipFill>
        <p:spPr bwMode="auto">
          <a:xfrm>
            <a:off x="827584" y="4005064"/>
            <a:ext cx="504056" cy="60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 l="35973" t="42328" r="34695" b="23220"/>
          <a:stretch>
            <a:fillRect/>
          </a:stretch>
        </p:blipFill>
        <p:spPr bwMode="auto">
          <a:xfrm>
            <a:off x="755576" y="4992796"/>
            <a:ext cx="576064" cy="38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87015"/>
            <a:ext cx="914400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Computer – Aided Design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79512" y="692696"/>
            <a:ext cx="194421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323528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Model Types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59632" y="206084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SOLID MODEL: </a:t>
            </a:r>
            <a:r>
              <a:rPr lang="en-GB" dirty="0" smtClean="0"/>
              <a:t>Made up of solid shapes and materials added or subtracted as necessary.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259632" y="285293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SURFACE MODEL: </a:t>
            </a:r>
            <a:r>
              <a:rPr lang="en-GB" dirty="0" smtClean="0"/>
              <a:t>The construction of surface model is done with the use of geometric entities like surfaces and curves. Surface Modelling uses </a:t>
            </a:r>
            <a:r>
              <a:rPr lang="en-GB" dirty="0" err="1" smtClean="0"/>
              <a:t>splines</a:t>
            </a:r>
            <a:r>
              <a:rPr lang="en-GB" dirty="0" smtClean="0"/>
              <a:t> and Bezier mathematical techniques for controlling curves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259632" y="393305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WIRE FRAME MODEL: </a:t>
            </a:r>
            <a:r>
              <a:rPr lang="en-GB" dirty="0" smtClean="0"/>
              <a:t>A wireframe model represents the shape of a solid object with its characteristic lines and points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696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gmartin</dc:creator>
  <cp:lastModifiedBy>gail</cp:lastModifiedBy>
  <cp:revision>81</cp:revision>
  <dcterms:created xsi:type="dcterms:W3CDTF">2014-01-21T14:43:53Z</dcterms:created>
  <dcterms:modified xsi:type="dcterms:W3CDTF">2016-04-18T10:51:22Z</dcterms:modified>
</cp:coreProperties>
</file>