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6" r:id="rId11"/>
    <p:sldId id="265" r:id="rId12"/>
    <p:sldId id="275" r:id="rId13"/>
    <p:sldId id="268" r:id="rId14"/>
    <p:sldId id="277" r:id="rId15"/>
    <p:sldId id="269" r:id="rId16"/>
    <p:sldId id="270" r:id="rId17"/>
    <p:sldId id="278" r:id="rId18"/>
    <p:sldId id="280" r:id="rId19"/>
    <p:sldId id="266"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47B97-B162-48DC-9741-56B00054A629}" type="datetimeFigureOut">
              <a:rPr lang="en-GB" smtClean="0"/>
              <a:pPr/>
              <a:t>05/02/2014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9EDF5-4A01-4E0B-8462-38A7DFD13C7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5499D-D094-4822-9B67-CD931D12472B}" type="slidenum">
              <a:rPr lang="en-GB"/>
              <a:pPr/>
              <a:t>17</a:t>
            </a:fld>
            <a:endParaRPr lang="en-GB"/>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46162-1D2E-4843-9703-C8264512B37E}" type="datetimeFigureOut">
              <a:rPr lang="en-GB" smtClean="0"/>
              <a:pPr/>
              <a:t>05/02/2014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3F1A4-2EF0-45DC-9040-7C16852111A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46162-1D2E-4843-9703-C8264512B37E}" type="datetimeFigureOut">
              <a:rPr lang="en-GB" smtClean="0"/>
              <a:pPr/>
              <a:t>05/02/2014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F1A4-2EF0-45DC-9040-7C16852111A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Product%20Design.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Model Making in Design</a:t>
            </a:r>
            <a:endParaRPr lang="en-GB" dirty="0"/>
          </a:p>
        </p:txBody>
      </p:sp>
      <p:sp>
        <p:nvSpPr>
          <p:cNvPr id="5" name="Content Placeholder 4"/>
          <p:cNvSpPr>
            <a:spLocks noGrp="1"/>
          </p:cNvSpPr>
          <p:nvPr>
            <p:ph idx="1"/>
          </p:nvPr>
        </p:nvSpPr>
        <p:spPr>
          <a:xfrm>
            <a:off x="457200" y="1600200"/>
            <a:ext cx="4978896" cy="4525963"/>
          </a:xfrm>
        </p:spPr>
        <p:txBody>
          <a:bodyPr>
            <a:normAutofit/>
          </a:bodyPr>
          <a:lstStyle/>
          <a:p>
            <a:r>
              <a:rPr lang="en-GB" sz="2400" dirty="0" smtClean="0"/>
              <a:t>Model making plays a vital role in the process of designing. At every stage of design, from conception to completion, the construction of three dimensional models provides the student/designer with the mechanism to clarify and to develop their ideas and, just as importantly to convey these ideas to their colleagues in the design development team.</a:t>
            </a:r>
          </a:p>
          <a:p>
            <a:endParaRPr lang="en-GB" sz="2400" dirty="0"/>
          </a:p>
        </p:txBody>
      </p:sp>
      <p:grpSp>
        <p:nvGrpSpPr>
          <p:cNvPr id="7" name="Group 6"/>
          <p:cNvGrpSpPr/>
          <p:nvPr/>
        </p:nvGrpSpPr>
        <p:grpSpPr>
          <a:xfrm>
            <a:off x="0" y="6453336"/>
            <a:ext cx="8964488" cy="360040"/>
            <a:chOff x="0" y="6453336"/>
            <a:chExt cx="8964488" cy="360040"/>
          </a:xfrm>
        </p:grpSpPr>
        <p:sp>
          <p:nvSpPr>
            <p:cNvPr id="8" name="Rectangle 7"/>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506" name="Picture 2" descr="ptshow1.jpg"/>
          <p:cNvPicPr>
            <a:picLocks noChangeAspect="1" noChangeArrowheads="1"/>
          </p:cNvPicPr>
          <p:nvPr/>
        </p:nvPicPr>
        <p:blipFill>
          <a:blip r:embed="rId2" cstate="print"/>
          <a:srcRect/>
          <a:stretch>
            <a:fillRect/>
          </a:stretch>
        </p:blipFill>
        <p:spPr bwMode="auto">
          <a:xfrm>
            <a:off x="5508104" y="1152747"/>
            <a:ext cx="3449588" cy="527020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Presentation/Appearance Models</a:t>
            </a:r>
            <a:endParaRPr lang="en-GB" dirty="0"/>
          </a:p>
        </p:txBody>
      </p:sp>
      <p:sp>
        <p:nvSpPr>
          <p:cNvPr id="3" name="Content Placeholder 2"/>
          <p:cNvSpPr>
            <a:spLocks noGrp="1"/>
          </p:cNvSpPr>
          <p:nvPr>
            <p:ph idx="1"/>
          </p:nvPr>
        </p:nvSpPr>
        <p:spPr>
          <a:xfrm>
            <a:off x="457200" y="1600200"/>
            <a:ext cx="5194920" cy="4525963"/>
          </a:xfrm>
        </p:spPr>
        <p:txBody>
          <a:bodyPr/>
          <a:lstStyle/>
          <a:p>
            <a:r>
              <a:rPr lang="en-GB" altLang="zh-CN" sz="2400" dirty="0" smtClean="0"/>
              <a:t>These models demonstrate the final appearance of the design in </a:t>
            </a:r>
            <a:r>
              <a:rPr lang="en-GB" altLang="zh-CN" sz="2400" b="1" dirty="0" smtClean="0"/>
              <a:t>every visual detail</a:t>
            </a:r>
            <a:r>
              <a:rPr lang="en-GB" altLang="zh-CN" sz="2400" dirty="0" smtClean="0"/>
              <a:t>. Although it looks like the real thing the finished model will not work.</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2" descr="http://www.datacam.co.uk/images/slideshow/ski_sander.jpg"/>
          <p:cNvPicPr>
            <a:picLocks noChangeAspect="1" noChangeArrowheads="1"/>
          </p:cNvPicPr>
          <p:nvPr/>
        </p:nvPicPr>
        <p:blipFill>
          <a:blip r:embed="rId2" cstate="print"/>
          <a:srcRect/>
          <a:stretch>
            <a:fillRect/>
          </a:stretch>
        </p:blipFill>
        <p:spPr bwMode="auto">
          <a:xfrm>
            <a:off x="5743575" y="1124744"/>
            <a:ext cx="3400425" cy="3429001"/>
          </a:xfrm>
          <a:prstGeom prst="rect">
            <a:avLst/>
          </a:prstGeom>
          <a:noFill/>
        </p:spPr>
      </p:pic>
      <p:pic>
        <p:nvPicPr>
          <p:cNvPr id="11" name="Picture 4" descr="http://www.punchcad.com/images/product_pages/viacadprov7/Features/Prototype_models.jpg"/>
          <p:cNvPicPr>
            <a:picLocks noChangeAspect="1" noChangeArrowheads="1"/>
          </p:cNvPicPr>
          <p:nvPr/>
        </p:nvPicPr>
        <p:blipFill>
          <a:blip r:embed="rId3" cstate="print"/>
          <a:srcRect/>
          <a:stretch>
            <a:fillRect/>
          </a:stretch>
        </p:blipFill>
        <p:spPr bwMode="auto">
          <a:xfrm>
            <a:off x="7380312" y="4653136"/>
            <a:ext cx="1428750" cy="14287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3D CAD Models</a:t>
            </a:r>
            <a:endParaRPr lang="en-GB" dirty="0"/>
          </a:p>
        </p:txBody>
      </p:sp>
      <p:sp>
        <p:nvSpPr>
          <p:cNvPr id="3" name="Content Placeholder 2"/>
          <p:cNvSpPr>
            <a:spLocks noGrp="1"/>
          </p:cNvSpPr>
          <p:nvPr>
            <p:ph idx="1"/>
          </p:nvPr>
        </p:nvSpPr>
        <p:spPr>
          <a:xfrm>
            <a:off x="457200" y="1600200"/>
            <a:ext cx="4618856" cy="4525963"/>
          </a:xfrm>
        </p:spPr>
        <p:txBody>
          <a:bodyPr>
            <a:normAutofit/>
          </a:bodyPr>
          <a:lstStyle/>
          <a:p>
            <a:r>
              <a:rPr lang="en-GB" altLang="zh-CN" sz="2600" dirty="0" smtClean="0"/>
              <a:t>The appearance of 3-dimensional objects can be generated on a computer as a substitute for physical models or drawings. Images can be coloured, textured, and rotated so that the design can be viewed from any angle.</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42" name="Picture 2" descr="http://www.johnhartsoftware.com.au/images/articles/3D-CAD.jpg"/>
          <p:cNvPicPr>
            <a:picLocks noChangeAspect="1" noChangeArrowheads="1"/>
          </p:cNvPicPr>
          <p:nvPr/>
        </p:nvPicPr>
        <p:blipFill>
          <a:blip r:embed="rId2" cstate="print"/>
          <a:srcRect l="18248" t="8085" r="3546" b="11060"/>
          <a:stretch>
            <a:fillRect/>
          </a:stretch>
        </p:blipFill>
        <p:spPr bwMode="auto">
          <a:xfrm>
            <a:off x="5147556" y="1124744"/>
            <a:ext cx="3996444" cy="2664296"/>
          </a:xfrm>
          <a:prstGeom prst="rect">
            <a:avLst/>
          </a:prstGeom>
          <a:noFill/>
        </p:spPr>
      </p:pic>
      <p:pic>
        <p:nvPicPr>
          <p:cNvPr id="10244" name="Picture 4" descr="http://farm7.staticflickr.com/6034/6375021091_d4704f4c3d_o.png?__SQUARESPACE_CACHEVERSION=1321859604990"/>
          <p:cNvPicPr>
            <a:picLocks noChangeAspect="1" noChangeArrowheads="1"/>
          </p:cNvPicPr>
          <p:nvPr/>
        </p:nvPicPr>
        <p:blipFill>
          <a:blip r:embed="rId3" cstate="print"/>
          <a:srcRect l="14280" r="9281" b="12224"/>
          <a:stretch>
            <a:fillRect/>
          </a:stretch>
        </p:blipFill>
        <p:spPr bwMode="auto">
          <a:xfrm>
            <a:off x="5940152" y="4037434"/>
            <a:ext cx="3203848" cy="24159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3D CAD Models</a:t>
            </a:r>
            <a:endParaRPr lang="en-GB" dirty="0"/>
          </a:p>
        </p:txBody>
      </p:sp>
      <p:sp>
        <p:nvSpPr>
          <p:cNvPr id="3" name="Content Placeholder 2"/>
          <p:cNvSpPr>
            <a:spLocks noGrp="1"/>
          </p:cNvSpPr>
          <p:nvPr>
            <p:ph idx="1"/>
          </p:nvPr>
        </p:nvSpPr>
        <p:spPr>
          <a:xfrm>
            <a:off x="457200" y="1600200"/>
            <a:ext cx="4690864" cy="4525963"/>
          </a:xfrm>
        </p:spPr>
        <p:txBody>
          <a:bodyPr>
            <a:normAutofit fontScale="92500" lnSpcReduction="20000"/>
          </a:bodyPr>
          <a:lstStyle/>
          <a:p>
            <a:r>
              <a:rPr lang="en-GB" altLang="zh-CN" dirty="0" smtClean="0"/>
              <a:t>3D CAD models are used to evaluate overall form, assembly sequence and production issues. And are often photo realistic. They are excellent to gain support and buy in from senior management but again there is a danger of thinking that the product is 'finished'. </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2" descr="http://www.johnhartsoftware.com.au/images/articles/3D-CAD.jpg"/>
          <p:cNvPicPr>
            <a:picLocks noChangeAspect="1" noChangeArrowheads="1"/>
          </p:cNvPicPr>
          <p:nvPr/>
        </p:nvPicPr>
        <p:blipFill>
          <a:blip r:embed="rId2" cstate="print"/>
          <a:srcRect l="18248" t="8085" r="3546" b="11060"/>
          <a:stretch>
            <a:fillRect/>
          </a:stretch>
        </p:blipFill>
        <p:spPr bwMode="auto">
          <a:xfrm>
            <a:off x="5147556" y="1124744"/>
            <a:ext cx="3996444" cy="2664296"/>
          </a:xfrm>
          <a:prstGeom prst="rect">
            <a:avLst/>
          </a:prstGeom>
          <a:noFill/>
        </p:spPr>
      </p:pic>
      <p:pic>
        <p:nvPicPr>
          <p:cNvPr id="11" name="Picture 4" descr="http://farm7.staticflickr.com/6034/6375021091_d4704f4c3d_o.png?__SQUARESPACE_CACHEVERSION=1321859604990"/>
          <p:cNvPicPr>
            <a:picLocks noChangeAspect="1" noChangeArrowheads="1"/>
          </p:cNvPicPr>
          <p:nvPr/>
        </p:nvPicPr>
        <p:blipFill>
          <a:blip r:embed="rId3" cstate="print"/>
          <a:srcRect l="14280" r="9281" b="12224"/>
          <a:stretch>
            <a:fillRect/>
          </a:stretch>
        </p:blipFill>
        <p:spPr bwMode="auto">
          <a:xfrm>
            <a:off x="5940152" y="4037434"/>
            <a:ext cx="3203848" cy="241590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Rapid Prototyping</a:t>
            </a:r>
            <a:endParaRPr lang="en-GB" dirty="0"/>
          </a:p>
        </p:txBody>
      </p:sp>
      <p:sp>
        <p:nvSpPr>
          <p:cNvPr id="3" name="Content Placeholder 2"/>
          <p:cNvSpPr>
            <a:spLocks noGrp="1"/>
          </p:cNvSpPr>
          <p:nvPr>
            <p:ph idx="1"/>
          </p:nvPr>
        </p:nvSpPr>
        <p:spPr>
          <a:xfrm>
            <a:off x="457200" y="1600200"/>
            <a:ext cx="5410944" cy="4525963"/>
          </a:xfrm>
        </p:spPr>
        <p:txBody>
          <a:bodyPr>
            <a:normAutofit/>
          </a:bodyPr>
          <a:lstStyle/>
          <a:p>
            <a:r>
              <a:rPr lang="en-GB" altLang="zh-CN" sz="2400" dirty="0" smtClean="0"/>
              <a:t>Rapid Prototyping is an "additive" process, combining layers of paper, wax, or plastic to create a solid object. </a:t>
            </a:r>
          </a:p>
          <a:p>
            <a:endParaRPr lang="en-GB"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218" name="Picture 2" descr="http://www.georgehart.com/rp/120-cell.gif"/>
          <p:cNvPicPr>
            <a:picLocks noChangeAspect="1" noChangeArrowheads="1"/>
          </p:cNvPicPr>
          <p:nvPr/>
        </p:nvPicPr>
        <p:blipFill>
          <a:blip r:embed="rId2" cstate="print"/>
          <a:srcRect/>
          <a:stretch>
            <a:fillRect/>
          </a:stretch>
        </p:blipFill>
        <p:spPr bwMode="auto">
          <a:xfrm>
            <a:off x="6588224" y="1196752"/>
            <a:ext cx="2555776" cy="2414907"/>
          </a:xfrm>
          <a:prstGeom prst="rect">
            <a:avLst/>
          </a:prstGeom>
          <a:noFill/>
        </p:spPr>
      </p:pic>
      <p:pic>
        <p:nvPicPr>
          <p:cNvPr id="9220" name="Picture 4" descr="http://rhinojewelpro.com/en/img/galleryRapid/01.jpg"/>
          <p:cNvPicPr>
            <a:picLocks noChangeAspect="1" noChangeArrowheads="1"/>
          </p:cNvPicPr>
          <p:nvPr/>
        </p:nvPicPr>
        <p:blipFill>
          <a:blip r:embed="rId3" cstate="print"/>
          <a:srcRect t="7719" b="7374"/>
          <a:stretch>
            <a:fillRect/>
          </a:stretch>
        </p:blipFill>
        <p:spPr bwMode="auto">
          <a:xfrm>
            <a:off x="6228184" y="3645024"/>
            <a:ext cx="2915816" cy="24757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Rapid Prototyping</a:t>
            </a:r>
            <a:endParaRPr lang="en-GB" dirty="0"/>
          </a:p>
        </p:txBody>
      </p:sp>
      <p:sp>
        <p:nvSpPr>
          <p:cNvPr id="3" name="Content Placeholder 2"/>
          <p:cNvSpPr>
            <a:spLocks noGrp="1"/>
          </p:cNvSpPr>
          <p:nvPr>
            <p:ph idx="1"/>
          </p:nvPr>
        </p:nvSpPr>
        <p:spPr>
          <a:xfrm>
            <a:off x="457200" y="1600200"/>
            <a:ext cx="5698976" cy="4525963"/>
          </a:xfrm>
        </p:spPr>
        <p:txBody>
          <a:bodyPr>
            <a:normAutofit/>
          </a:bodyPr>
          <a:lstStyle/>
          <a:p>
            <a:r>
              <a:rPr lang="en-GB" altLang="zh-CN" sz="2400" dirty="0" smtClean="0"/>
              <a:t>In contrast to most machining processes i.e. milling, drilling, grinding, which are "subtractive" processes that remove material from a solid block. RP’s additive nature allows it to create objects with complicated internal features that cannot be manufactured by other means.</a:t>
            </a:r>
            <a:endParaRPr lang="en-GB"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2" descr="http://www.georgehart.com/rp/120-cell.gif"/>
          <p:cNvPicPr>
            <a:picLocks noChangeAspect="1" noChangeArrowheads="1"/>
          </p:cNvPicPr>
          <p:nvPr/>
        </p:nvPicPr>
        <p:blipFill>
          <a:blip r:embed="rId2" cstate="print"/>
          <a:srcRect/>
          <a:stretch>
            <a:fillRect/>
          </a:stretch>
        </p:blipFill>
        <p:spPr bwMode="auto">
          <a:xfrm>
            <a:off x="6588224" y="1196752"/>
            <a:ext cx="2555776" cy="2414907"/>
          </a:xfrm>
          <a:prstGeom prst="rect">
            <a:avLst/>
          </a:prstGeom>
          <a:noFill/>
        </p:spPr>
      </p:pic>
      <p:pic>
        <p:nvPicPr>
          <p:cNvPr id="11" name="Picture 4" descr="http://rhinojewelpro.com/en/img/galleryRapid/01.jpg"/>
          <p:cNvPicPr>
            <a:picLocks noChangeAspect="1" noChangeArrowheads="1"/>
          </p:cNvPicPr>
          <p:nvPr/>
        </p:nvPicPr>
        <p:blipFill>
          <a:blip r:embed="rId3" cstate="print"/>
          <a:srcRect t="7719" b="7374"/>
          <a:stretch>
            <a:fillRect/>
          </a:stretch>
        </p:blipFill>
        <p:spPr bwMode="auto">
          <a:xfrm>
            <a:off x="6228184" y="3645024"/>
            <a:ext cx="2915816" cy="24757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Production Prototyping</a:t>
            </a:r>
            <a:endParaRPr lang="en-GB" dirty="0"/>
          </a:p>
        </p:txBody>
      </p:sp>
      <p:sp>
        <p:nvSpPr>
          <p:cNvPr id="3" name="Content Placeholder 2"/>
          <p:cNvSpPr>
            <a:spLocks noGrp="1"/>
          </p:cNvSpPr>
          <p:nvPr>
            <p:ph idx="1"/>
          </p:nvPr>
        </p:nvSpPr>
        <p:spPr/>
        <p:txBody>
          <a:bodyPr/>
          <a:lstStyle/>
          <a:p>
            <a:r>
              <a:rPr lang="en-GB" altLang="zh-CN" sz="2400" dirty="0" smtClean="0">
                <a:ea typeface="SimSun" pitchFamily="2" charset="-122"/>
              </a:rPr>
              <a:t>Production Prototypes are full-scale models, virtually indistinguishable from the design outcome. </a:t>
            </a:r>
            <a:endParaRPr lang="en-GB" altLang="zh-CN" sz="2400" dirty="0" smtClean="0">
              <a:ea typeface="SimSun" pitchFamily="2" charset="-122"/>
              <a:cs typeface="Arial" charset="0"/>
            </a:endParaRP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3" descr="MVC-011S"/>
          <p:cNvPicPr>
            <a:picLocks noChangeAspect="1" noChangeArrowheads="1"/>
          </p:cNvPicPr>
          <p:nvPr/>
        </p:nvPicPr>
        <p:blipFill>
          <a:blip r:embed="rId2" cstate="print">
            <a:lum bright="12000"/>
          </a:blip>
          <a:srcRect l="4167" t="50000" r="28125" b="4167"/>
          <a:stretch>
            <a:fillRect/>
          </a:stretch>
        </p:blipFill>
        <p:spPr bwMode="auto">
          <a:xfrm>
            <a:off x="683568" y="4509120"/>
            <a:ext cx="3818328" cy="1938536"/>
          </a:xfrm>
          <a:prstGeom prst="rect">
            <a:avLst/>
          </a:prstGeom>
          <a:noFill/>
        </p:spPr>
      </p:pic>
      <p:pic>
        <p:nvPicPr>
          <p:cNvPr id="13" name="Picture 2" descr="http://klingpost.com/wp-content/uploads/2010/12/honda-prototype-cars-01.jpg"/>
          <p:cNvPicPr>
            <a:picLocks noChangeAspect="1" noChangeArrowheads="1"/>
          </p:cNvPicPr>
          <p:nvPr/>
        </p:nvPicPr>
        <p:blipFill>
          <a:blip r:embed="rId3" cstate="print"/>
          <a:srcRect b="4357"/>
          <a:stretch>
            <a:fillRect/>
          </a:stretch>
        </p:blipFill>
        <p:spPr bwMode="auto">
          <a:xfrm>
            <a:off x="4644008" y="4077072"/>
            <a:ext cx="3972331" cy="23762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Production Prototyping</a:t>
            </a:r>
            <a:endParaRPr lang="en-GB" dirty="0"/>
          </a:p>
        </p:txBody>
      </p:sp>
      <p:sp>
        <p:nvSpPr>
          <p:cNvPr id="3" name="Content Placeholder 2"/>
          <p:cNvSpPr>
            <a:spLocks noGrp="1"/>
          </p:cNvSpPr>
          <p:nvPr>
            <p:ph idx="1"/>
          </p:nvPr>
        </p:nvSpPr>
        <p:spPr/>
        <p:txBody>
          <a:bodyPr>
            <a:normAutofit/>
          </a:bodyPr>
          <a:lstStyle/>
          <a:p>
            <a:r>
              <a:rPr lang="en-GB" altLang="zh-CN" sz="2400" dirty="0" smtClean="0">
                <a:ea typeface="SimSun" pitchFamily="2" charset="-122"/>
              </a:rPr>
              <a:t>They are fully working models, which are as close to the final product as possible; they are "one-offs" made by hand before the decision is made to manufacture the product they are used to</a:t>
            </a:r>
            <a:r>
              <a:rPr lang="en-GB" altLang="zh-CN" sz="2400" dirty="0" smtClean="0">
                <a:solidFill>
                  <a:srgbClr val="000000"/>
                </a:solidFill>
                <a:ea typeface="SimSun" pitchFamily="2" charset="-122"/>
              </a:rPr>
              <a:t> e</a:t>
            </a:r>
            <a:r>
              <a:rPr lang="en-GB" altLang="zh-CN" sz="2400" dirty="0" smtClean="0">
                <a:ea typeface="SimSun" pitchFamily="2" charset="-122"/>
              </a:rPr>
              <a:t>valuate performance, function, form and use.</a:t>
            </a:r>
            <a:endParaRPr lang="en-GB"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3" descr="MVC-011S"/>
          <p:cNvPicPr>
            <a:picLocks noChangeAspect="1" noChangeArrowheads="1"/>
          </p:cNvPicPr>
          <p:nvPr/>
        </p:nvPicPr>
        <p:blipFill>
          <a:blip r:embed="rId2" cstate="print">
            <a:lum bright="12000"/>
          </a:blip>
          <a:srcRect l="4167" t="50000" r="28125" b="4167"/>
          <a:stretch>
            <a:fillRect/>
          </a:stretch>
        </p:blipFill>
        <p:spPr bwMode="auto">
          <a:xfrm>
            <a:off x="683568" y="4509120"/>
            <a:ext cx="3818328" cy="1938536"/>
          </a:xfrm>
          <a:prstGeom prst="rect">
            <a:avLst/>
          </a:prstGeom>
          <a:noFill/>
        </p:spPr>
      </p:pic>
      <p:pic>
        <p:nvPicPr>
          <p:cNvPr id="11" name="Picture 2" descr="http://klingpost.com/wp-content/uploads/2010/12/honda-prototype-cars-01.jpg"/>
          <p:cNvPicPr>
            <a:picLocks noChangeAspect="1" noChangeArrowheads="1"/>
          </p:cNvPicPr>
          <p:nvPr/>
        </p:nvPicPr>
        <p:blipFill>
          <a:blip r:embed="rId3" cstate="print"/>
          <a:srcRect b="4357"/>
          <a:stretch>
            <a:fillRect/>
          </a:stretch>
        </p:blipFill>
        <p:spPr bwMode="auto">
          <a:xfrm>
            <a:off x="4644008" y="4077072"/>
            <a:ext cx="3972331" cy="23762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Group 2"/>
          <p:cNvGraphicFramePr>
            <a:graphicFrameLocks noGrp="1"/>
          </p:cNvGraphicFramePr>
          <p:nvPr/>
        </p:nvGraphicFramePr>
        <p:xfrm>
          <a:off x="347663" y="1120775"/>
          <a:ext cx="8458200" cy="5280027"/>
        </p:xfrm>
        <a:graphic>
          <a:graphicData uri="http://schemas.openxmlformats.org/drawingml/2006/table">
            <a:tbl>
              <a:tblPr/>
              <a:tblGrid>
                <a:gridCol w="1409700"/>
                <a:gridCol w="1409700"/>
                <a:gridCol w="1409700"/>
                <a:gridCol w="1409700"/>
                <a:gridCol w="1409700"/>
                <a:gridCol w="1409700"/>
              </a:tblGrid>
              <a:tr h="587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smtClean="0">
                          <a:ln>
                            <a:noFill/>
                          </a:ln>
                          <a:solidFill>
                            <a:schemeClr val="tx1"/>
                          </a:solidFill>
                          <a:effectLst/>
                          <a:latin typeface="Verdana" pitchFamily="34" charset="0"/>
                          <a:cs typeface="Times New Roman" charset="0"/>
                        </a:rPr>
                        <a:t>Type of model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smtClean="0">
                          <a:ln>
                            <a:noFill/>
                          </a:ln>
                          <a:solidFill>
                            <a:schemeClr val="tx1"/>
                          </a:solidFill>
                          <a:effectLst/>
                          <a:latin typeface="Verdana" pitchFamily="34" charset="0"/>
                          <a:cs typeface="Times New Roman" charset="0"/>
                        </a:rPr>
                        <a:t>Function/Performance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smtClean="0">
                          <a:ln>
                            <a:noFill/>
                          </a:ln>
                          <a:solidFill>
                            <a:schemeClr val="tx1"/>
                          </a:solidFill>
                          <a:effectLst/>
                          <a:latin typeface="Verdana" pitchFamily="34" charset="0"/>
                          <a:cs typeface="Times New Roman" charset="0"/>
                        </a:rPr>
                        <a:t>Appearance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smtClean="0">
                          <a:ln>
                            <a:noFill/>
                          </a:ln>
                          <a:solidFill>
                            <a:schemeClr val="tx1"/>
                          </a:solidFill>
                          <a:effectLst/>
                          <a:latin typeface="Verdana" pitchFamily="34" charset="0"/>
                          <a:cs typeface="Times New Roman" charset="0"/>
                        </a:rPr>
                        <a:t>Manufacturability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smtClean="0">
                          <a:ln>
                            <a:noFill/>
                          </a:ln>
                          <a:solidFill>
                            <a:schemeClr val="tx1"/>
                          </a:solidFill>
                          <a:effectLst/>
                          <a:latin typeface="Verdana" pitchFamily="34" charset="0"/>
                          <a:cs typeface="Times New Roman" charset="0"/>
                        </a:rPr>
                        <a:t>Usability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smtClean="0">
                          <a:ln>
                            <a:noFill/>
                          </a:ln>
                          <a:solidFill>
                            <a:schemeClr val="tx1"/>
                          </a:solidFill>
                          <a:effectLst/>
                          <a:latin typeface="Verdana" pitchFamily="34" charset="0"/>
                          <a:cs typeface="Times New Roman" charset="0"/>
                        </a:rPr>
                        <a:t>Cost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smtClean="0">
                          <a:ln>
                            <a:noFill/>
                          </a:ln>
                          <a:solidFill>
                            <a:schemeClr val="tx1"/>
                          </a:solidFill>
                          <a:effectLst/>
                          <a:latin typeface="Verdana" pitchFamily="34" charset="0"/>
                          <a:cs typeface="Times New Roman" charset="0"/>
                        </a:rPr>
                        <a:t>Sketch Model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Low/medium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smtClean="0">
                          <a:ln>
                            <a:noFill/>
                          </a:ln>
                          <a:solidFill>
                            <a:schemeClr val="tx1"/>
                          </a:solidFill>
                          <a:effectLst/>
                          <a:latin typeface="Verdana" pitchFamily="34" charset="0"/>
                          <a:cs typeface="Times New Roman" charset="0"/>
                        </a:rPr>
                        <a:t>Block Model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Medium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Medium/High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Medium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Medium/High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Low/Medium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smtClean="0">
                          <a:ln>
                            <a:noFill/>
                          </a:ln>
                          <a:solidFill>
                            <a:schemeClr val="tx1"/>
                          </a:solidFill>
                          <a:effectLst/>
                          <a:latin typeface="Verdana" pitchFamily="34" charset="0"/>
                          <a:cs typeface="Times New Roman" charset="0"/>
                        </a:rPr>
                        <a:t>Scale Model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Medium/High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Medium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Medium/High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smtClean="0">
                          <a:ln>
                            <a:noFill/>
                          </a:ln>
                          <a:solidFill>
                            <a:schemeClr val="tx1"/>
                          </a:solidFill>
                          <a:effectLst/>
                          <a:latin typeface="Verdana" pitchFamily="34" charset="0"/>
                          <a:cs typeface="Times New Roman" charset="0"/>
                        </a:rPr>
                        <a:t>Ergonomic Test Rig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smtClean="0">
                          <a:ln>
                            <a:noFill/>
                          </a:ln>
                          <a:solidFill>
                            <a:schemeClr val="tx1"/>
                          </a:solidFill>
                          <a:effectLst/>
                          <a:latin typeface="Verdana" pitchFamily="34" charset="0"/>
                          <a:cs typeface="Times New Roman" charset="0"/>
                        </a:rPr>
                        <a:t>Presentation or Appearance Model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Medium/High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smtClean="0">
                          <a:ln>
                            <a:noFill/>
                          </a:ln>
                          <a:solidFill>
                            <a:schemeClr val="tx1"/>
                          </a:solidFill>
                          <a:effectLst/>
                          <a:latin typeface="Verdana" pitchFamily="34" charset="0"/>
                          <a:cs typeface="Times New Roman" charset="0"/>
                        </a:rPr>
                        <a:t>3D CAD Model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Medium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Medium/High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smtClean="0">
                          <a:ln>
                            <a:noFill/>
                          </a:ln>
                          <a:solidFill>
                            <a:schemeClr val="tx1"/>
                          </a:solidFill>
                          <a:effectLst/>
                          <a:latin typeface="Verdana" pitchFamily="34" charset="0"/>
                          <a:cs typeface="Times New Roman" charset="0"/>
                        </a:rPr>
                        <a:t>Rapid Prototyping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smtClean="0">
                          <a:ln>
                            <a:noFill/>
                          </a:ln>
                          <a:solidFill>
                            <a:schemeClr val="tx1"/>
                          </a:solidFill>
                          <a:effectLst/>
                          <a:latin typeface="Verdana" pitchFamily="34" charset="0"/>
                          <a:cs typeface="Times New Roman" charset="0"/>
                        </a:rPr>
                        <a:t>Production Prototype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Verdana" pitchFamily="34" charset="0"/>
                          <a:cs typeface="Times New Roman" charset="0"/>
                        </a:rPr>
                        <a:t>High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706" name="Rectangle 74"/>
          <p:cNvSpPr>
            <a:spLocks noChangeArrowheads="1"/>
          </p:cNvSpPr>
          <p:nvPr/>
        </p:nvSpPr>
        <p:spPr bwMode="auto">
          <a:xfrm>
            <a:off x="304800" y="228600"/>
            <a:ext cx="6248400" cy="641350"/>
          </a:xfrm>
          <a:prstGeom prst="rect">
            <a:avLst/>
          </a:prstGeom>
          <a:noFill/>
          <a:ln w="9525">
            <a:noFill/>
            <a:miter lim="800000"/>
            <a:headEnd/>
            <a:tailEnd/>
          </a:ln>
          <a:effectLst/>
        </p:spPr>
        <p:txBody>
          <a:bodyPr>
            <a:spAutoFit/>
          </a:bodyPr>
          <a:lstStyle/>
          <a:p>
            <a:r>
              <a:rPr lang="en-GB" altLang="zh-CN" sz="1800" b="0">
                <a:latin typeface="Verdana" pitchFamily="34" charset="0"/>
                <a:ea typeface="SimSun" pitchFamily="2" charset="-122"/>
                <a:cs typeface="Arial" charset="0"/>
              </a:rPr>
              <a:t>The table below illustrates how cost and reliability relate to the different types of model:</a:t>
            </a:r>
            <a:endParaRPr lang="en-GB" sz="1800" b="0">
              <a:latin typeface="Verdana" pitchFamily="34" charset="0"/>
              <a:ea typeface="SimSun" pitchFamily="2" charset="-122"/>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dirty="0" smtClean="0">
                <a:latin typeface="Verdana" pitchFamily="34" charset="0"/>
                <a:ea typeface="SimSun" pitchFamily="2" charset="-122"/>
              </a:rPr>
              <a:t>Things to think about</a:t>
            </a:r>
            <a:endParaRPr lang="en-GB" dirty="0"/>
          </a:p>
        </p:txBody>
      </p:sp>
      <p:sp>
        <p:nvSpPr>
          <p:cNvPr id="3" name="Content Placeholder 2"/>
          <p:cNvSpPr>
            <a:spLocks noGrp="1"/>
          </p:cNvSpPr>
          <p:nvPr>
            <p:ph idx="1"/>
          </p:nvPr>
        </p:nvSpPr>
        <p:spPr/>
        <p:txBody>
          <a:bodyPr>
            <a:normAutofit fontScale="92500"/>
          </a:bodyPr>
          <a:lstStyle/>
          <a:p>
            <a:pPr lvl="1">
              <a:spcBef>
                <a:spcPct val="50000"/>
              </a:spcBef>
              <a:buFontTx/>
              <a:buChar char="•"/>
            </a:pPr>
            <a:r>
              <a:rPr lang="en-GB" altLang="zh-CN" sz="1600" dirty="0" smtClean="0">
                <a:latin typeface="Verdana" pitchFamily="34" charset="0"/>
                <a:ea typeface="SimSun" pitchFamily="2" charset="-122"/>
                <a:cs typeface="Arial" charset="0"/>
              </a:rPr>
              <a:t>Why are you making a model ?</a:t>
            </a:r>
          </a:p>
          <a:p>
            <a:pPr lvl="1">
              <a:spcBef>
                <a:spcPct val="50000"/>
              </a:spcBef>
              <a:buFontTx/>
              <a:buChar char="•"/>
            </a:pPr>
            <a:r>
              <a:rPr lang="en-GB" altLang="zh-CN" sz="1600" dirty="0" smtClean="0">
                <a:latin typeface="Verdana" pitchFamily="34" charset="0"/>
                <a:ea typeface="SimSun" pitchFamily="2" charset="-122"/>
                <a:cs typeface="Arial" charset="0"/>
              </a:rPr>
              <a:t> What do you want the model to achieve ?</a:t>
            </a:r>
          </a:p>
          <a:p>
            <a:pPr lvl="1">
              <a:spcBef>
                <a:spcPct val="50000"/>
              </a:spcBef>
              <a:buFontTx/>
              <a:buChar char="•"/>
            </a:pPr>
            <a:r>
              <a:rPr lang="en-GB" altLang="zh-CN" sz="1600" dirty="0" smtClean="0">
                <a:latin typeface="Verdana" pitchFamily="34" charset="0"/>
                <a:ea typeface="SimSun" pitchFamily="2" charset="-122"/>
                <a:cs typeface="Arial" charset="0"/>
              </a:rPr>
              <a:t> Who is the model for </a:t>
            </a:r>
            <a:r>
              <a:rPr lang="en-GB" altLang="zh-CN" sz="1600" dirty="0" smtClean="0">
                <a:latin typeface="Times New Roman"/>
                <a:ea typeface="SimSun" pitchFamily="2" charset="-122"/>
                <a:cs typeface="Arial" charset="0"/>
              </a:rPr>
              <a:t>–</a:t>
            </a:r>
            <a:r>
              <a:rPr lang="en-GB" altLang="zh-CN" sz="1600" dirty="0" smtClean="0">
                <a:latin typeface="Verdana" pitchFamily="34" charset="0"/>
                <a:ea typeface="SimSun" pitchFamily="2" charset="-122"/>
                <a:cs typeface="Arial" charset="0"/>
              </a:rPr>
              <a:t> you, client or your colleagues ?</a:t>
            </a:r>
          </a:p>
          <a:p>
            <a:pPr lvl="1">
              <a:spcBef>
                <a:spcPct val="50000"/>
              </a:spcBef>
              <a:buFontTx/>
              <a:buChar char="•"/>
            </a:pPr>
            <a:r>
              <a:rPr lang="en-GB" altLang="zh-CN" sz="1600" dirty="0" smtClean="0">
                <a:latin typeface="Verdana" pitchFamily="34" charset="0"/>
                <a:ea typeface="SimSun" pitchFamily="2" charset="-122"/>
                <a:cs typeface="Arial" charset="0"/>
              </a:rPr>
              <a:t> Is making a model the most appropriate way to achieve your goal ?</a:t>
            </a:r>
          </a:p>
          <a:p>
            <a:pPr lvl="1">
              <a:spcBef>
                <a:spcPct val="50000"/>
              </a:spcBef>
              <a:buFontTx/>
              <a:buChar char="•"/>
            </a:pPr>
            <a:r>
              <a:rPr lang="en-GB" altLang="zh-CN" sz="1600" dirty="0" smtClean="0">
                <a:latin typeface="Verdana" pitchFamily="34" charset="0"/>
                <a:ea typeface="SimSun" pitchFamily="2" charset="-122"/>
                <a:cs typeface="Arial" charset="0"/>
              </a:rPr>
              <a:t> Would a sketch or drawing be quicker, cheaper or more effective ?</a:t>
            </a:r>
          </a:p>
          <a:p>
            <a:pPr lvl="1">
              <a:spcBef>
                <a:spcPct val="50000"/>
              </a:spcBef>
              <a:buFontTx/>
              <a:buChar char="•"/>
            </a:pPr>
            <a:r>
              <a:rPr lang="en-GB" altLang="zh-CN" sz="1600" dirty="0" smtClean="0">
                <a:latin typeface="Verdana" pitchFamily="34" charset="0"/>
                <a:ea typeface="SimSun" pitchFamily="2" charset="-122"/>
                <a:cs typeface="Arial" charset="0"/>
              </a:rPr>
              <a:t> What scale should it be ?</a:t>
            </a:r>
          </a:p>
          <a:p>
            <a:pPr lvl="1">
              <a:spcBef>
                <a:spcPct val="50000"/>
              </a:spcBef>
              <a:buFontTx/>
              <a:buChar char="•"/>
            </a:pPr>
            <a:r>
              <a:rPr lang="en-GB" altLang="zh-CN" sz="1600" dirty="0" smtClean="0">
                <a:latin typeface="Verdana" pitchFamily="34" charset="0"/>
                <a:ea typeface="SimSun" pitchFamily="2" charset="-122"/>
                <a:cs typeface="Arial" charset="0"/>
              </a:rPr>
              <a:t> What are the most appropriate materials for the model and why ?</a:t>
            </a:r>
          </a:p>
          <a:p>
            <a:pPr lvl="1">
              <a:spcBef>
                <a:spcPct val="50000"/>
              </a:spcBef>
              <a:buFontTx/>
              <a:buChar char="•"/>
            </a:pPr>
            <a:r>
              <a:rPr lang="en-GB" altLang="zh-CN" sz="1600" dirty="0" smtClean="0">
                <a:latin typeface="Verdana" pitchFamily="34" charset="0"/>
                <a:ea typeface="SimSun" pitchFamily="2" charset="-122"/>
                <a:cs typeface="Arial" charset="0"/>
              </a:rPr>
              <a:t> Are there any special skills or tools required to use the selected materials ?</a:t>
            </a:r>
          </a:p>
          <a:p>
            <a:pPr lvl="1">
              <a:spcBef>
                <a:spcPct val="50000"/>
              </a:spcBef>
              <a:buFontTx/>
              <a:buChar char="•"/>
            </a:pPr>
            <a:r>
              <a:rPr lang="en-GB" altLang="zh-CN" sz="1600" dirty="0" smtClean="0">
                <a:latin typeface="Verdana" pitchFamily="34" charset="0"/>
                <a:ea typeface="SimSun" pitchFamily="2" charset="-122"/>
                <a:cs typeface="Arial" charset="0"/>
              </a:rPr>
              <a:t> Does the model need a high standard of finish ?</a:t>
            </a:r>
          </a:p>
          <a:p>
            <a:pPr lvl="1">
              <a:spcBef>
                <a:spcPct val="50000"/>
              </a:spcBef>
              <a:buFontTx/>
              <a:buChar char="•"/>
            </a:pPr>
            <a:r>
              <a:rPr lang="en-GB" altLang="zh-CN" sz="1600" dirty="0" smtClean="0">
                <a:latin typeface="Verdana" pitchFamily="34" charset="0"/>
                <a:ea typeface="SimSun" pitchFamily="2" charset="-122"/>
                <a:cs typeface="Arial" charset="0"/>
              </a:rPr>
              <a:t> How will the model be used after it</a:t>
            </a:r>
            <a:r>
              <a:rPr lang="en-GB" altLang="zh-CN" sz="1600" dirty="0" smtClean="0">
                <a:latin typeface="Times New Roman"/>
                <a:ea typeface="SimSun" pitchFamily="2" charset="-122"/>
                <a:cs typeface="Arial" charset="0"/>
              </a:rPr>
              <a:t>’</a:t>
            </a:r>
            <a:r>
              <a:rPr lang="en-GB" altLang="zh-CN" sz="1600" dirty="0" smtClean="0">
                <a:latin typeface="Verdana" pitchFamily="34" charset="0"/>
                <a:ea typeface="SimSun" pitchFamily="2" charset="-122"/>
                <a:cs typeface="Arial" charset="0"/>
              </a:rPr>
              <a:t>s completion ?</a:t>
            </a:r>
          </a:p>
          <a:p>
            <a:pPr lvl="1">
              <a:spcBef>
                <a:spcPct val="50000"/>
              </a:spcBef>
              <a:buFontTx/>
              <a:buChar char="•"/>
            </a:pPr>
            <a:r>
              <a:rPr lang="en-GB" altLang="zh-CN" sz="1600" dirty="0" smtClean="0">
                <a:latin typeface="Verdana" pitchFamily="34" charset="0"/>
                <a:ea typeface="SimSun" pitchFamily="2" charset="-122"/>
                <a:cs typeface="Arial" charset="0"/>
              </a:rPr>
              <a:t> How can you use the model to develop your design ?</a:t>
            </a:r>
          </a:p>
          <a:p>
            <a:pPr lvl="1">
              <a:spcBef>
                <a:spcPct val="50000"/>
              </a:spcBef>
              <a:buFontTx/>
              <a:buChar char="•"/>
            </a:pPr>
            <a:r>
              <a:rPr lang="en-GB" altLang="zh-CN" sz="1600" dirty="0" smtClean="0">
                <a:latin typeface="Verdana" pitchFamily="34" charset="0"/>
                <a:ea typeface="SimSun" pitchFamily="2" charset="-122"/>
                <a:cs typeface="Arial" charset="0"/>
              </a:rPr>
              <a:t> How can you use 2-D sketches and drawings to develop 3-D models ?</a:t>
            </a:r>
          </a:p>
          <a:p>
            <a:pPr lvl="1">
              <a:spcBef>
                <a:spcPct val="50000"/>
              </a:spcBef>
              <a:buFontTx/>
              <a:buChar char="•"/>
            </a:pPr>
            <a:r>
              <a:rPr lang="en-GB" altLang="zh-CN" sz="1600" dirty="0" smtClean="0">
                <a:latin typeface="Verdana" pitchFamily="34" charset="0"/>
                <a:ea typeface="SimSun" pitchFamily="2" charset="-122"/>
                <a:cs typeface="Arial" charset="0"/>
              </a:rPr>
              <a:t> Should you photograph the models in case they deteriorate ?</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a:bodyPr>
          <a:lstStyle/>
          <a:p>
            <a:r>
              <a:rPr lang="en-GB" altLang="zh-CN" sz="2600" b="0" dirty="0" smtClean="0">
                <a:latin typeface="Verdana" pitchFamily="34" charset="0"/>
                <a:ea typeface="SimSun" pitchFamily="2" charset="-122"/>
                <a:cs typeface="Arial" charset="0"/>
              </a:rPr>
              <a:t>The reliability of a model can be defined as </a:t>
            </a:r>
            <a:r>
              <a:rPr lang="en-GB" altLang="zh-CN" sz="2600" dirty="0" smtClean="0">
                <a:latin typeface="Verdana" pitchFamily="34" charset="0"/>
                <a:ea typeface="SimSun" pitchFamily="2" charset="-122"/>
                <a:cs typeface="Arial" charset="0"/>
              </a:rPr>
              <a:t>how accurately the model represents either functionality (or performance), appearance, manufacturability or usability</a:t>
            </a:r>
            <a:r>
              <a:rPr lang="en-GB" altLang="zh-CN" sz="2600" b="0" dirty="0" smtClean="0">
                <a:latin typeface="Verdana" pitchFamily="34" charset="0"/>
                <a:ea typeface="SimSun" pitchFamily="2" charset="-122"/>
                <a:cs typeface="Arial" charset="0"/>
              </a:rPr>
              <a:t>. A model with high reliability will closely imitate the characteristics of the final production item. There is a trade off between reliability and cost, typically, the greater the reliability, the higher the cost. </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Model Making in Design</a:t>
            </a:r>
            <a:endParaRPr lang="en-GB" dirty="0"/>
          </a:p>
        </p:txBody>
      </p:sp>
      <p:sp>
        <p:nvSpPr>
          <p:cNvPr id="3" name="Content Placeholder 2"/>
          <p:cNvSpPr>
            <a:spLocks noGrp="1"/>
          </p:cNvSpPr>
          <p:nvPr>
            <p:ph idx="1"/>
          </p:nvPr>
        </p:nvSpPr>
        <p:spPr/>
        <p:txBody>
          <a:bodyPr>
            <a:normAutofit/>
          </a:bodyPr>
          <a:lstStyle/>
          <a:p>
            <a:r>
              <a:rPr lang="en-GB" sz="2400" dirty="0" smtClean="0"/>
              <a:t>So models can be used to:</a:t>
            </a:r>
          </a:p>
          <a:p>
            <a:pPr lvl="1"/>
            <a:r>
              <a:rPr lang="en-GB" sz="2400" dirty="0" smtClean="0"/>
              <a:t>develop ideas</a:t>
            </a:r>
          </a:p>
          <a:p>
            <a:pPr lvl="1"/>
            <a:r>
              <a:rPr lang="en-GB" sz="2400" dirty="0" smtClean="0"/>
              <a:t>evaluate and test ideas and design issues</a:t>
            </a:r>
          </a:p>
          <a:p>
            <a:pPr lvl="1"/>
            <a:r>
              <a:rPr lang="en-GB" sz="2400" dirty="0" smtClean="0"/>
              <a:t>communicate ideas</a:t>
            </a:r>
          </a:p>
          <a:p>
            <a:r>
              <a:rPr lang="en-GB" sz="2400" dirty="0" smtClean="0"/>
              <a:t>Designers produce a variety of types of models, each with a specific purpose. It must be made clear why and when models are made, how the operate in conjunction with other design techniques and the variety of materials which can be used for modelling.</a:t>
            </a:r>
            <a:endParaRPr lang="en-GB"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400" dirty="0" smtClean="0"/>
              <a:t>Write down 3 different types of model that could be used  by a designer when developing a new product. Discuss the advantages of each of these models.</a:t>
            </a:r>
          </a:p>
          <a:p>
            <a:pPr marL="514350" indent="-514350">
              <a:buFont typeface="+mj-lt"/>
              <a:buAutoNum type="arabicPeriod"/>
            </a:pPr>
            <a:r>
              <a:rPr lang="en-GB" sz="2400" dirty="0" smtClean="0"/>
              <a:t>Describe where and why a designer would use Styrofoam to model in preference to a solid material.</a:t>
            </a:r>
            <a:endParaRPr lang="en-GB"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descr="Untitled-1.png">
            <a:hlinkClick r:id="rId2" action="ppaction://hlinkpres?slideindex=1&amp;slidetitle="/>
          </p:cNvPr>
          <p:cNvPicPr>
            <a:picLocks noChangeAspect="1"/>
          </p:cNvPicPr>
          <p:nvPr/>
        </p:nvPicPr>
        <p:blipFill>
          <a:blip r:embed="rId3" cstate="print"/>
          <a:stretch>
            <a:fillRect/>
          </a:stretch>
        </p:blipFill>
        <p:spPr>
          <a:xfrm>
            <a:off x="7442413" y="6299270"/>
            <a:ext cx="1701587" cy="55873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smtClean="0"/>
              <a:t>What is a Model Used For?</a:t>
            </a:r>
            <a:endParaRPr lang="en-GB" dirty="0"/>
          </a:p>
        </p:txBody>
      </p:sp>
      <p:sp>
        <p:nvSpPr>
          <p:cNvPr id="3" name="Content Placeholder 2"/>
          <p:cNvSpPr>
            <a:spLocks noGrp="1"/>
          </p:cNvSpPr>
          <p:nvPr>
            <p:ph idx="1"/>
          </p:nvPr>
        </p:nvSpPr>
        <p:spPr/>
        <p:txBody>
          <a:bodyPr>
            <a:normAutofit/>
          </a:bodyPr>
          <a:lstStyle/>
          <a:p>
            <a:r>
              <a:rPr lang="en-GB" altLang="zh-CN" sz="2400" dirty="0" smtClean="0"/>
              <a:t>It is more effective at communicating ideas than a drawing, because it is tangible, an object's size, form, surface, texture, colour, finish, and even its weight and balance can all be assessed from the model. The model </a:t>
            </a:r>
          </a:p>
          <a:p>
            <a:r>
              <a:rPr lang="en-GB" altLang="zh-CN" sz="2400" dirty="0" smtClean="0"/>
              <a:t>It allows a designer to experiment with different ideas before going to the expense of manufacturing the final product.</a:t>
            </a:r>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Types of Model</a:t>
            </a:r>
            <a:endParaRPr lang="en-GB" dirty="0"/>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r>
              <a:rPr lang="en-GB" altLang="zh-CN" dirty="0" smtClean="0"/>
              <a:t>There are several different types of models often with more than one name. The following is a list of different types of models used:</a:t>
            </a:r>
          </a:p>
          <a:p>
            <a:endParaRPr lang="en-GB" altLang="zh-CN" dirty="0" smtClean="0"/>
          </a:p>
          <a:p>
            <a:pPr marL="514350" indent="-514350">
              <a:buFont typeface="+mj-lt"/>
              <a:buAutoNum type="arabicPeriod"/>
            </a:pPr>
            <a:r>
              <a:rPr lang="en-GB" dirty="0" smtClean="0"/>
              <a:t>Simple Sketch Models</a:t>
            </a:r>
          </a:p>
          <a:p>
            <a:pPr marL="514350" indent="-514350">
              <a:buFont typeface="+mj-lt"/>
              <a:buAutoNum type="arabicPeriod"/>
            </a:pPr>
            <a:r>
              <a:rPr lang="en-GB" dirty="0" smtClean="0"/>
              <a:t>Block Models</a:t>
            </a:r>
          </a:p>
          <a:p>
            <a:pPr marL="514350" indent="-514350">
              <a:buFont typeface="+mj-lt"/>
              <a:buAutoNum type="arabicPeriod"/>
            </a:pPr>
            <a:r>
              <a:rPr lang="en-GB" dirty="0" smtClean="0"/>
              <a:t>Scale Models</a:t>
            </a:r>
          </a:p>
          <a:p>
            <a:pPr marL="514350" indent="-514350">
              <a:buFont typeface="+mj-lt"/>
              <a:buAutoNum type="arabicPeriod"/>
            </a:pPr>
            <a:r>
              <a:rPr lang="en-GB" dirty="0" smtClean="0"/>
              <a:t>Ergonomic Test Rigs</a:t>
            </a:r>
          </a:p>
          <a:p>
            <a:pPr marL="514350" indent="-514350">
              <a:buFont typeface="+mj-lt"/>
              <a:buAutoNum type="arabicPeriod"/>
            </a:pPr>
            <a:r>
              <a:rPr lang="en-GB" altLang="zh-CN" dirty="0">
                <a:ea typeface="SimSun" pitchFamily="2" charset="-122"/>
                <a:cs typeface="Arial" charset="0"/>
              </a:rPr>
              <a:t>Presentation/Appearance Models</a:t>
            </a:r>
            <a:endParaRPr lang="en-GB" dirty="0">
              <a:ea typeface="SimSun" pitchFamily="2" charset="-122"/>
              <a:cs typeface="Arial" charset="0"/>
            </a:endParaRPr>
          </a:p>
          <a:p>
            <a:pPr marL="514350" indent="-514350">
              <a:buFont typeface="+mj-lt"/>
              <a:buAutoNum type="arabicPeriod"/>
            </a:pPr>
            <a:r>
              <a:rPr lang="en-GB" dirty="0" smtClean="0"/>
              <a:t>3D CAD Models</a:t>
            </a:r>
          </a:p>
          <a:p>
            <a:pPr marL="514350" indent="-514350">
              <a:buFont typeface="+mj-lt"/>
              <a:buAutoNum type="arabicPeriod"/>
            </a:pPr>
            <a:r>
              <a:rPr lang="en-GB" dirty="0" smtClean="0"/>
              <a:t>Rapid Prototyping</a:t>
            </a:r>
          </a:p>
          <a:p>
            <a:pPr marL="514350" indent="-514350">
              <a:buFont typeface="+mj-lt"/>
              <a:buAutoNum type="arabicPeriod"/>
            </a:pPr>
            <a:r>
              <a:rPr lang="en-GB" dirty="0" smtClean="0"/>
              <a:t>Production Prototyping</a:t>
            </a:r>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MVC-016S"/>
          <p:cNvPicPr>
            <a:picLocks noChangeAspect="1" noChangeArrowheads="1"/>
          </p:cNvPicPr>
          <p:nvPr/>
        </p:nvPicPr>
        <p:blipFill>
          <a:blip r:embed="rId2" cstate="print">
            <a:lum bright="30000"/>
          </a:blip>
          <a:srcRect l="14583" t="22223" r="17708" b="12500"/>
          <a:stretch>
            <a:fillRect/>
          </a:stretch>
        </p:blipFill>
        <p:spPr bwMode="auto">
          <a:xfrm>
            <a:off x="6876256" y="5229200"/>
            <a:ext cx="1633736" cy="1181876"/>
          </a:xfrm>
          <a:prstGeom prst="rect">
            <a:avLst/>
          </a:prstGeom>
          <a:noFill/>
        </p:spPr>
      </p:pic>
      <p:pic>
        <p:nvPicPr>
          <p:cNvPr id="13" name="Picture 8" descr="MVC-012S"/>
          <p:cNvPicPr>
            <a:picLocks noChangeAspect="1" noChangeArrowheads="1"/>
          </p:cNvPicPr>
          <p:nvPr/>
        </p:nvPicPr>
        <p:blipFill>
          <a:blip r:embed="rId3" cstate="print">
            <a:lum bright="24000"/>
          </a:blip>
          <a:srcRect t="7412"/>
          <a:stretch>
            <a:fillRect/>
          </a:stretch>
        </p:blipFill>
        <p:spPr bwMode="auto">
          <a:xfrm>
            <a:off x="4572000" y="1052736"/>
            <a:ext cx="3886200" cy="2698626"/>
          </a:xfrm>
          <a:prstGeom prst="rect">
            <a:avLst/>
          </a:prstGeom>
          <a:noFill/>
        </p:spPr>
      </p:pic>
      <p:pic>
        <p:nvPicPr>
          <p:cNvPr id="14" name="Picture 2" descr="MVC-013S"/>
          <p:cNvPicPr>
            <a:picLocks noChangeAspect="1" noChangeArrowheads="1"/>
          </p:cNvPicPr>
          <p:nvPr/>
        </p:nvPicPr>
        <p:blipFill>
          <a:blip r:embed="rId4" cstate="print">
            <a:lum bright="24000"/>
          </a:blip>
          <a:srcRect l="5769" t="15384" r="3847" b="12820"/>
          <a:stretch>
            <a:fillRect/>
          </a:stretch>
        </p:blipFill>
        <p:spPr bwMode="auto">
          <a:xfrm>
            <a:off x="5791200" y="3284984"/>
            <a:ext cx="3352800" cy="1997075"/>
          </a:xfrm>
          <a:prstGeom prst="rect">
            <a:avLst/>
          </a:prstGeom>
          <a:noFill/>
        </p:spPr>
      </p:pic>
      <p:pic>
        <p:nvPicPr>
          <p:cNvPr id="15" name="Picture 3" descr="MVC-015S"/>
          <p:cNvPicPr>
            <a:picLocks noChangeAspect="1" noChangeArrowheads="1"/>
          </p:cNvPicPr>
          <p:nvPr/>
        </p:nvPicPr>
        <p:blipFill>
          <a:blip r:embed="rId5" cstate="print">
            <a:lum bright="24000"/>
          </a:blip>
          <a:srcRect l="14583" t="11111" r="13542"/>
          <a:stretch>
            <a:fillRect/>
          </a:stretch>
        </p:blipFill>
        <p:spPr bwMode="auto">
          <a:xfrm>
            <a:off x="4572000" y="4904631"/>
            <a:ext cx="1981200" cy="1836737"/>
          </a:xfrm>
          <a:prstGeom prst="rect">
            <a:avLst/>
          </a:prstGeom>
          <a:noFill/>
        </p:spPr>
      </p:pic>
      <p:sp>
        <p:nvSpPr>
          <p:cNvPr id="2" name="Title 1"/>
          <p:cNvSpPr>
            <a:spLocks noGrp="1"/>
          </p:cNvSpPr>
          <p:nvPr>
            <p:ph type="title"/>
          </p:nvPr>
        </p:nvSpPr>
        <p:spPr/>
        <p:txBody>
          <a:bodyPr/>
          <a:lstStyle/>
          <a:p>
            <a:r>
              <a:rPr lang="en-GB" smtClean="0"/>
              <a:t>Simple Sketch Models</a:t>
            </a:r>
            <a:endParaRPr lang="en-GB" dirty="0"/>
          </a:p>
        </p:txBody>
      </p:sp>
      <p:sp>
        <p:nvSpPr>
          <p:cNvPr id="3" name="Content Placeholder 2"/>
          <p:cNvSpPr>
            <a:spLocks noGrp="1"/>
          </p:cNvSpPr>
          <p:nvPr>
            <p:ph idx="1"/>
          </p:nvPr>
        </p:nvSpPr>
        <p:spPr>
          <a:xfrm>
            <a:off x="457200" y="1600200"/>
            <a:ext cx="4114800" cy="4925144"/>
          </a:xfrm>
        </p:spPr>
        <p:txBody>
          <a:bodyPr>
            <a:normAutofit fontScale="70000" lnSpcReduction="20000"/>
          </a:bodyPr>
          <a:lstStyle/>
          <a:p>
            <a:r>
              <a:rPr lang="en-GB" altLang="zh-CN" sz="3400" dirty="0" smtClean="0"/>
              <a:t>Simple </a:t>
            </a:r>
            <a:r>
              <a:rPr lang="en-GB" altLang="zh-CN" sz="3400" b="1" dirty="0" smtClean="0"/>
              <a:t>Sketch Models</a:t>
            </a:r>
            <a:r>
              <a:rPr lang="en-GB" altLang="zh-CN" sz="3400" dirty="0" smtClean="0"/>
              <a:t> are used for testing numerous ideas early on in the design process. This is the simplest, cheapest and quickest way of evaluating many ideas for form, technical arrangement and usability but highly under-utilised.</a:t>
            </a:r>
          </a:p>
          <a:p>
            <a:r>
              <a:rPr lang="en-GB" altLang="zh-CN" sz="3400" dirty="0" smtClean="0"/>
              <a:t>These are made from a variety of materials such as card, clay, polystyrene, balsa, wire, plaster of Paris, blocks of wood. These models are developed like 3D sketches</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Block Models</a:t>
            </a:r>
            <a:endParaRPr lang="en-GB" dirty="0"/>
          </a:p>
        </p:txBody>
      </p:sp>
      <p:sp>
        <p:nvSpPr>
          <p:cNvPr id="3" name="Content Placeholder 2"/>
          <p:cNvSpPr>
            <a:spLocks noGrp="1"/>
          </p:cNvSpPr>
          <p:nvPr>
            <p:ph idx="1"/>
          </p:nvPr>
        </p:nvSpPr>
        <p:spPr>
          <a:xfrm>
            <a:off x="457200" y="1600200"/>
            <a:ext cx="5266928" cy="4525963"/>
          </a:xfrm>
        </p:spPr>
        <p:txBody>
          <a:bodyPr>
            <a:normAutofit/>
          </a:bodyPr>
          <a:lstStyle/>
          <a:p>
            <a:r>
              <a:rPr lang="en-GB" altLang="zh-CN" sz="2400" dirty="0" smtClean="0"/>
              <a:t>Block Models are primarily for early testing of usability, ergonomics and form. They are useful to quickly evaluate a product's physical arrangement. Models can be made out of paper, card, foam, wood or other easy to work and cheap materials.</a:t>
            </a:r>
          </a:p>
          <a:p>
            <a:endParaRPr lang="en-GB"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5" descr="MVC-014S"/>
          <p:cNvPicPr>
            <a:picLocks noChangeAspect="1" noChangeArrowheads="1"/>
          </p:cNvPicPr>
          <p:nvPr/>
        </p:nvPicPr>
        <p:blipFill>
          <a:blip r:embed="rId2" cstate="print">
            <a:lum bright="12000"/>
          </a:blip>
          <a:srcRect l="18333" t="17289" r="7643"/>
          <a:stretch>
            <a:fillRect/>
          </a:stretch>
        </p:blipFill>
        <p:spPr bwMode="auto">
          <a:xfrm>
            <a:off x="5759624" y="1124744"/>
            <a:ext cx="3384376" cy="2836168"/>
          </a:xfrm>
          <a:prstGeom prst="rect">
            <a:avLst/>
          </a:prstGeom>
          <a:noFill/>
        </p:spPr>
      </p:pic>
      <p:pic>
        <p:nvPicPr>
          <p:cNvPr id="11" name="Picture 6" descr="MVC-011S"/>
          <p:cNvPicPr>
            <a:picLocks noChangeAspect="1" noChangeArrowheads="1"/>
          </p:cNvPicPr>
          <p:nvPr/>
        </p:nvPicPr>
        <p:blipFill>
          <a:blip r:embed="rId3" cstate="print">
            <a:lum bright="18000"/>
          </a:blip>
          <a:srcRect l="39355" t="3373" r="18569" b="47376"/>
          <a:stretch>
            <a:fillRect/>
          </a:stretch>
        </p:blipFill>
        <p:spPr bwMode="auto">
          <a:xfrm>
            <a:off x="6191672" y="3789040"/>
            <a:ext cx="2952328" cy="25922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atic0.ponoko.com/design_images/images/44936/866f4740-e052-30e5-09cf-226bbd1a1090/f1_product_page.jpg?1326741306"/>
          <p:cNvPicPr>
            <a:picLocks noChangeAspect="1" noChangeArrowheads="1"/>
          </p:cNvPicPr>
          <p:nvPr/>
        </p:nvPicPr>
        <p:blipFill>
          <a:blip r:embed="rId2" cstate="print"/>
          <a:srcRect l="7938" t="12832" b="11569"/>
          <a:stretch>
            <a:fillRect/>
          </a:stretch>
        </p:blipFill>
        <p:spPr bwMode="auto">
          <a:xfrm>
            <a:off x="5724128" y="3717032"/>
            <a:ext cx="3419872" cy="2808312"/>
          </a:xfrm>
          <a:prstGeom prst="rect">
            <a:avLst/>
          </a:prstGeom>
          <a:noFill/>
        </p:spPr>
      </p:pic>
      <p:sp>
        <p:nvSpPr>
          <p:cNvPr id="2" name="Title 1"/>
          <p:cNvSpPr>
            <a:spLocks noGrp="1"/>
          </p:cNvSpPr>
          <p:nvPr>
            <p:ph type="title"/>
          </p:nvPr>
        </p:nvSpPr>
        <p:spPr/>
        <p:txBody>
          <a:bodyPr/>
          <a:lstStyle/>
          <a:p>
            <a:r>
              <a:rPr lang="en-GB" smtClean="0"/>
              <a:t>Scale Models</a:t>
            </a:r>
            <a:endParaRPr lang="en-GB" dirty="0"/>
          </a:p>
        </p:txBody>
      </p:sp>
      <p:sp>
        <p:nvSpPr>
          <p:cNvPr id="3" name="Content Placeholder 2"/>
          <p:cNvSpPr>
            <a:spLocks noGrp="1"/>
          </p:cNvSpPr>
          <p:nvPr>
            <p:ph idx="1"/>
          </p:nvPr>
        </p:nvSpPr>
        <p:spPr>
          <a:xfrm>
            <a:off x="457200" y="1600200"/>
            <a:ext cx="5338936" cy="4525963"/>
          </a:xfrm>
        </p:spPr>
        <p:txBody>
          <a:bodyPr>
            <a:normAutofit/>
          </a:bodyPr>
          <a:lstStyle/>
          <a:p>
            <a:r>
              <a:rPr lang="en-GB" altLang="zh-CN" sz="2400" dirty="0" smtClean="0"/>
              <a:t>It can be difficult time-consuming and expensive to produce full size models, and in the case of architecture and interior design, impossible. For these reasons scale models are used to develop ideas or convey them to clients. Scale models must be carefully constructed so that the length, width and thickness of the parts are accurately represented</a:t>
            </a:r>
          </a:p>
          <a:p>
            <a:endParaRPr lang="en-GB" sz="2400"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148" name="Picture 4" descr="http://1.bp.blogspot.com/-J6AN1T_58CE/TbGR8Pv0tzI/AAAAAAAAA_k/egePtEWNgEw/s1600/budapest_bicycles_concept.jpg"/>
          <p:cNvPicPr>
            <a:picLocks noChangeAspect="1" noChangeArrowheads="1"/>
          </p:cNvPicPr>
          <p:nvPr/>
        </p:nvPicPr>
        <p:blipFill>
          <a:blip r:embed="rId3" cstate="print"/>
          <a:srcRect/>
          <a:stretch>
            <a:fillRect/>
          </a:stretch>
        </p:blipFill>
        <p:spPr bwMode="auto">
          <a:xfrm>
            <a:off x="6108171" y="1412776"/>
            <a:ext cx="3035829" cy="22768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Ergonomic Test Rigs</a:t>
            </a:r>
            <a:endParaRPr lang="en-GB" dirty="0"/>
          </a:p>
        </p:txBody>
      </p:sp>
      <p:sp>
        <p:nvSpPr>
          <p:cNvPr id="3" name="Content Placeholder 2"/>
          <p:cNvSpPr>
            <a:spLocks noGrp="1"/>
          </p:cNvSpPr>
          <p:nvPr>
            <p:ph idx="1"/>
          </p:nvPr>
        </p:nvSpPr>
        <p:spPr/>
        <p:txBody>
          <a:bodyPr/>
          <a:lstStyle/>
          <a:p>
            <a:r>
              <a:rPr lang="en-GB" altLang="zh-CN" sz="2400" dirty="0" smtClean="0"/>
              <a:t>Ergonomic test rigs are often constructed to test factors such as strength and ergonomics or to evaluate the feasibility of a new mechanism. The use of test rigs is often vital to the eventual success of the project.</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5" descr="Untitled-3"/>
          <p:cNvPicPr>
            <a:picLocks noChangeAspect="1" noChangeArrowheads="1"/>
          </p:cNvPicPr>
          <p:nvPr/>
        </p:nvPicPr>
        <p:blipFill>
          <a:blip r:embed="rId2" cstate="print"/>
          <a:srcRect/>
          <a:stretch>
            <a:fillRect/>
          </a:stretch>
        </p:blipFill>
        <p:spPr bwMode="auto">
          <a:xfrm>
            <a:off x="247178" y="4581128"/>
            <a:ext cx="2992438" cy="1868488"/>
          </a:xfrm>
          <a:prstGeom prst="rect">
            <a:avLst/>
          </a:prstGeom>
          <a:noFill/>
        </p:spPr>
      </p:pic>
      <p:pic>
        <p:nvPicPr>
          <p:cNvPr id="11" name="Picture 6" descr="Untitled-4"/>
          <p:cNvPicPr>
            <a:picLocks noChangeAspect="1" noChangeArrowheads="1"/>
          </p:cNvPicPr>
          <p:nvPr/>
        </p:nvPicPr>
        <p:blipFill>
          <a:blip r:embed="rId3" cstate="print"/>
          <a:srcRect/>
          <a:stretch>
            <a:fillRect/>
          </a:stretch>
        </p:blipFill>
        <p:spPr bwMode="auto">
          <a:xfrm>
            <a:off x="3311624" y="4149080"/>
            <a:ext cx="2184400" cy="2286000"/>
          </a:xfrm>
          <a:prstGeom prst="rect">
            <a:avLst/>
          </a:prstGeom>
          <a:noFill/>
        </p:spPr>
      </p:pic>
      <p:pic>
        <p:nvPicPr>
          <p:cNvPr id="12" name="Picture 7" descr="Untitled-6"/>
          <p:cNvPicPr>
            <a:picLocks noChangeAspect="1" noChangeArrowheads="1"/>
          </p:cNvPicPr>
          <p:nvPr/>
        </p:nvPicPr>
        <p:blipFill>
          <a:blip r:embed="rId4" cstate="print"/>
          <a:srcRect/>
          <a:stretch>
            <a:fillRect/>
          </a:stretch>
        </p:blipFill>
        <p:spPr bwMode="auto">
          <a:xfrm>
            <a:off x="5543872" y="4581128"/>
            <a:ext cx="3276600" cy="18113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Presentation/Appearance Models</a:t>
            </a:r>
            <a:endParaRPr lang="en-GB" dirty="0"/>
          </a:p>
        </p:txBody>
      </p:sp>
      <p:sp>
        <p:nvSpPr>
          <p:cNvPr id="3" name="Content Placeholder 2"/>
          <p:cNvSpPr>
            <a:spLocks noGrp="1"/>
          </p:cNvSpPr>
          <p:nvPr>
            <p:ph idx="1"/>
          </p:nvPr>
        </p:nvSpPr>
        <p:spPr>
          <a:xfrm>
            <a:off x="457200" y="1600200"/>
            <a:ext cx="5266928" cy="4525963"/>
          </a:xfrm>
        </p:spPr>
        <p:txBody>
          <a:bodyPr>
            <a:normAutofit/>
          </a:bodyPr>
          <a:lstStyle/>
          <a:p>
            <a:r>
              <a:rPr lang="en-GB" altLang="zh-CN" sz="2600" dirty="0" smtClean="0"/>
              <a:t>Used to enable evaluation of visual and form aspects. They are produced to look as realistic as possible and are good for testing product feel and form. Presentation models are ideal for use in focus groups, trade shows and other sales and marketing activities. </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266" name="Picture 2" descr="http://www.datacam.co.uk/images/slideshow/ski_sander.jpg"/>
          <p:cNvPicPr>
            <a:picLocks noChangeAspect="1" noChangeArrowheads="1"/>
          </p:cNvPicPr>
          <p:nvPr/>
        </p:nvPicPr>
        <p:blipFill>
          <a:blip r:embed="rId2" cstate="print"/>
          <a:srcRect/>
          <a:stretch>
            <a:fillRect/>
          </a:stretch>
        </p:blipFill>
        <p:spPr bwMode="auto">
          <a:xfrm>
            <a:off x="5743575" y="1124744"/>
            <a:ext cx="3400425" cy="3429001"/>
          </a:xfrm>
          <a:prstGeom prst="rect">
            <a:avLst/>
          </a:prstGeom>
          <a:noFill/>
        </p:spPr>
      </p:pic>
      <p:pic>
        <p:nvPicPr>
          <p:cNvPr id="11268" name="Picture 4" descr="http://www.punchcad.com/images/product_pages/viacadprov7/Features/Prototype_models.jpg"/>
          <p:cNvPicPr>
            <a:picLocks noChangeAspect="1" noChangeArrowheads="1"/>
          </p:cNvPicPr>
          <p:nvPr/>
        </p:nvPicPr>
        <p:blipFill>
          <a:blip r:embed="rId3" cstate="print"/>
          <a:srcRect/>
          <a:stretch>
            <a:fillRect/>
          </a:stretch>
        </p:blipFill>
        <p:spPr bwMode="auto">
          <a:xfrm>
            <a:off x="7380312" y="4653136"/>
            <a:ext cx="1428750" cy="1428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1157</Words>
  <Application>Microsoft Office PowerPoint</Application>
  <PresentationFormat>On-screen Show (4:3)</PresentationFormat>
  <Paragraphs>122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Model Making in Design</vt:lpstr>
      <vt:lpstr>Model Making in Design</vt:lpstr>
      <vt:lpstr>What is a Model Used For?</vt:lpstr>
      <vt:lpstr>Types of Model</vt:lpstr>
      <vt:lpstr>Simple Sketch Models</vt:lpstr>
      <vt:lpstr>Block Models</vt:lpstr>
      <vt:lpstr>Scale Models</vt:lpstr>
      <vt:lpstr>Ergonomic Test Rigs</vt:lpstr>
      <vt:lpstr>Presentation/Appearance Models</vt:lpstr>
      <vt:lpstr>Presentation/Appearance Models</vt:lpstr>
      <vt:lpstr>3D CAD Models</vt:lpstr>
      <vt:lpstr>3D CAD Models</vt:lpstr>
      <vt:lpstr>Rapid Prototyping</vt:lpstr>
      <vt:lpstr>Rapid Prototyping</vt:lpstr>
      <vt:lpstr>Production Prototyping</vt:lpstr>
      <vt:lpstr>Production Prototyping</vt:lpstr>
      <vt:lpstr>Slide 17</vt:lpstr>
      <vt:lpstr>Things to think about</vt:lpstr>
      <vt:lpstr>Conclusions</vt:lpstr>
      <vt:lpstr>Revision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Making in Design</dc:title>
  <dc:creator>Martin</dc:creator>
  <cp:lastModifiedBy>gmartin</cp:lastModifiedBy>
  <cp:revision>43</cp:revision>
  <dcterms:created xsi:type="dcterms:W3CDTF">2012-04-01T16:32:02Z</dcterms:created>
  <dcterms:modified xsi:type="dcterms:W3CDTF">2014-02-05T15:24:18Z</dcterms:modified>
</cp:coreProperties>
</file>