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88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99410-469D-4883-AA71-AE5CB0C97BC7}" type="datetimeFigureOut">
              <a:rPr lang="en-GB" smtClean="0"/>
              <a:pPr/>
              <a:t>05/02/2014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98FD2-B667-4520-A099-BCC1CE1217F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9998FD2-B667-4520-A099-BCC1CE1217FC}"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BCAF5-2E1E-4339-8E32-B1C92031203F}" type="slidenum">
              <a:rPr lang="en-GB"/>
              <a:pPr/>
              <a:t>56</a:t>
            </a:fld>
            <a:endParaRPr lang="en-GB"/>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55A00-BC2B-43AE-81B2-CE0D090F4DB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31EC53-D1A8-4CDF-A8A2-073F2F5F5DF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16971-B40D-4B23-8BCD-F99BDF988E23}"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4038600" cy="3886200"/>
          </a:xfrm>
        </p:spPr>
        <p:txBody>
          <a:bodyPr/>
          <a:lstStyle/>
          <a:p>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B972C97-2EB2-4E33-837F-8B964CB92402}"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EABABD2C-1D31-4C2F-A74F-0C3248363FDF}" type="slidenum">
              <a:rPr lang="en-US"/>
              <a:pPr/>
              <a:t>‹#›</a:t>
            </a:fld>
            <a:endParaRPr lang="en-US"/>
          </a:p>
        </p:txBody>
      </p:sp>
      <p:sp>
        <p:nvSpPr>
          <p:cNvPr id="8" name="Date Placeholder 7"/>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F5C5A-47F2-42FF-B17D-3DF543AA86B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DAEEB3-5C88-485A-BD0F-603DBD85FB8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68C9A7-3763-42DF-9D95-E7650781669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DED562-DC85-4940-B6E4-C0894746051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EF3B86-0D3C-47C5-906D-8D42F062379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FF4810-9E5D-4DAD-AE4C-E5C981ACB5D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A2AE35-3811-41C1-B187-8E3C5673F77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EEED4-E224-417A-AA69-35BAB3D745A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5E679-4037-4DB2-8699-5061C046267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Product%20Design.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NUL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NUL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NULL"/><Relationship Id="rId4" Type="http://schemas.openxmlformats.org/officeDocument/2006/relationships/image" Target="NUL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NULL"/></Relationships>
</file>

<file path=ppt/slides/_rels/slide5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hyperlink" Target="../Product%20Design.ppt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prezi.com/7nhchhj9rzf7/present/?auth_key=gzp8hh9&amp;follow=nglbjimbfy5o"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Product%20Design.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148064" y="5229200"/>
            <a:ext cx="3995936" cy="1192982"/>
            <a:chOff x="2916238" y="0"/>
            <a:chExt cx="6227762" cy="1697038"/>
          </a:xfrm>
        </p:grpSpPr>
        <p:pic>
          <p:nvPicPr>
            <p:cNvPr id="6" name="Picture 6"/>
            <p:cNvPicPr>
              <a:picLocks noChangeAspect="1" noChangeArrowheads="1"/>
            </p:cNvPicPr>
            <p:nvPr/>
          </p:nvPicPr>
          <p:blipFill>
            <a:blip r:embed="rId2" cstate="print"/>
            <a:srcRect/>
            <a:stretch>
              <a:fillRect/>
            </a:stretch>
          </p:blipFill>
          <p:spPr bwMode="auto">
            <a:xfrm>
              <a:off x="4824413" y="0"/>
              <a:ext cx="1979612" cy="1697038"/>
            </a:xfrm>
            <a:prstGeom prst="rect">
              <a:avLst/>
            </a:prstGeom>
            <a:noFill/>
            <a:ln w="9525">
              <a:noFill/>
              <a:miter lim="800000"/>
              <a:headEnd/>
              <a:tailEnd/>
            </a:ln>
            <a:effectLst/>
          </p:spPr>
        </p:pic>
        <p:pic>
          <p:nvPicPr>
            <p:cNvPr id="7" name="Picture 5"/>
            <p:cNvPicPr>
              <a:picLocks noChangeAspect="1" noChangeArrowheads="1"/>
            </p:cNvPicPr>
            <p:nvPr/>
          </p:nvPicPr>
          <p:blipFill>
            <a:blip r:embed="rId3" cstate="print"/>
            <a:srcRect/>
            <a:stretch>
              <a:fillRect/>
            </a:stretch>
          </p:blipFill>
          <p:spPr bwMode="auto">
            <a:xfrm>
              <a:off x="6659563" y="0"/>
              <a:ext cx="2484437" cy="1685925"/>
            </a:xfrm>
            <a:prstGeom prst="rect">
              <a:avLst/>
            </a:prstGeom>
            <a:noFill/>
            <a:ln w="9525">
              <a:noFill/>
              <a:miter lim="800000"/>
              <a:headEnd/>
              <a:tailEnd/>
            </a:ln>
            <a:effectLst/>
          </p:spPr>
        </p:pic>
        <p:pic>
          <p:nvPicPr>
            <p:cNvPr id="8" name="Picture 7"/>
            <p:cNvPicPr>
              <a:picLocks noChangeAspect="1" noChangeArrowheads="1"/>
            </p:cNvPicPr>
            <p:nvPr/>
          </p:nvPicPr>
          <p:blipFill>
            <a:blip r:embed="rId4" cstate="print"/>
            <a:srcRect l="21941" t="15538" r="16780" b="20465"/>
            <a:stretch>
              <a:fillRect/>
            </a:stretch>
          </p:blipFill>
          <p:spPr bwMode="auto">
            <a:xfrm>
              <a:off x="2916238" y="0"/>
              <a:ext cx="2160587" cy="1692275"/>
            </a:xfrm>
            <a:prstGeom prst="rect">
              <a:avLst/>
            </a:prstGeom>
            <a:noFill/>
            <a:ln w="9525">
              <a:noFill/>
              <a:miter lim="800000"/>
              <a:headEnd/>
              <a:tailEnd/>
            </a:ln>
            <a:effectLst/>
          </p:spPr>
        </p:pic>
      </p:grpSp>
      <p:sp>
        <p:nvSpPr>
          <p:cNvPr id="7170" name="Rectangle 2"/>
          <p:cNvSpPr>
            <a:spLocks noGrp="1" noChangeArrowheads="1"/>
          </p:cNvSpPr>
          <p:nvPr>
            <p:ph type="title"/>
          </p:nvPr>
        </p:nvSpPr>
        <p:spPr/>
        <p:txBody>
          <a:bodyPr/>
          <a:lstStyle/>
          <a:p>
            <a:r>
              <a:rPr lang="en-GB" smtClean="0"/>
              <a:t>Social Expectations</a:t>
            </a:r>
            <a:endParaRPr lang="en-GB"/>
          </a:p>
        </p:txBody>
      </p:sp>
      <p:sp>
        <p:nvSpPr>
          <p:cNvPr id="7171" name="Rectangle 3"/>
          <p:cNvSpPr>
            <a:spLocks noGrp="1" noChangeArrowheads="1"/>
          </p:cNvSpPr>
          <p:nvPr>
            <p:ph idx="1"/>
          </p:nvPr>
        </p:nvSpPr>
        <p:spPr/>
        <p:txBody>
          <a:bodyPr>
            <a:normAutofit lnSpcReduction="10000"/>
          </a:bodyPr>
          <a:lstStyle/>
          <a:p>
            <a:r>
              <a:rPr lang="en-GB" dirty="0" smtClean="0"/>
              <a:t>People’s tastes differ.  While this statement is true and each person can be regarded as an individual, on a global scale designers treat people as groups or segments differentiated by such factors as cultural differences, religious beliefs, lifestyle and age.</a:t>
            </a:r>
          </a:p>
          <a:p>
            <a:r>
              <a:rPr lang="en-GB" dirty="0" smtClean="0"/>
              <a:t>They will design products for a particular market segment according to that group’s perceived needs or wants.</a:t>
            </a:r>
            <a:endParaRPr lang="en-GB" dirty="0"/>
          </a:p>
        </p:txBody>
      </p:sp>
      <p:grpSp>
        <p:nvGrpSpPr>
          <p:cNvPr id="10" name="Group 9"/>
          <p:cNvGrpSpPr/>
          <p:nvPr/>
        </p:nvGrpSpPr>
        <p:grpSpPr>
          <a:xfrm>
            <a:off x="0" y="6453336"/>
            <a:ext cx="8964488" cy="360040"/>
            <a:chOff x="0" y="6453336"/>
            <a:chExt cx="8964488" cy="360040"/>
          </a:xfrm>
        </p:grpSpPr>
        <p:sp>
          <p:nvSpPr>
            <p:cNvPr id="11" name="Rectangle 10"/>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smtClean="0"/>
              <a:t>Niche Marketing</a:t>
            </a:r>
            <a:endParaRPr lang="en-GB"/>
          </a:p>
        </p:txBody>
      </p:sp>
      <p:sp>
        <p:nvSpPr>
          <p:cNvPr id="16387" name="Rectangle 3"/>
          <p:cNvSpPr>
            <a:spLocks noGrp="1" noChangeArrowheads="1"/>
          </p:cNvSpPr>
          <p:nvPr>
            <p:ph idx="1"/>
          </p:nvPr>
        </p:nvSpPr>
        <p:spPr/>
        <p:txBody>
          <a:bodyPr>
            <a:normAutofit lnSpcReduction="10000"/>
          </a:bodyPr>
          <a:lstStyle/>
          <a:p>
            <a:r>
              <a:rPr lang="en-GB" dirty="0" smtClean="0"/>
              <a:t>It is not always a good sign if there is no competition in a market, it could mean that other companies have not found the key to providing a product this niche will buy.  </a:t>
            </a:r>
          </a:p>
          <a:p>
            <a:r>
              <a:rPr lang="en-GB" dirty="0" smtClean="0"/>
              <a:t>It could also be that other companies have tried and failed to penetrate this segment.</a:t>
            </a:r>
          </a:p>
          <a:p>
            <a:r>
              <a:rPr lang="en-GB" dirty="0" smtClean="0"/>
              <a:t>Manufacturers should always test-market carefully to gauge the customers’ reaction to the product or service and their message. </a:t>
            </a:r>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cstate="print"/>
          <a:srcRect/>
          <a:stretch>
            <a:fillRect/>
          </a:stretch>
        </p:blipFill>
        <p:spPr bwMode="auto">
          <a:xfrm>
            <a:off x="6876256" y="0"/>
            <a:ext cx="2267744" cy="1672883"/>
          </a:xfrm>
          <a:prstGeom prst="rect">
            <a:avLst/>
          </a:prstGeom>
          <a:noFill/>
          <a:ln w="9525">
            <a:noFill/>
            <a:miter lim="800000"/>
            <a:headEnd/>
            <a:tailEnd/>
          </a:ln>
          <a:effectLst/>
        </p:spPr>
      </p:pic>
      <p:sp>
        <p:nvSpPr>
          <p:cNvPr id="17410" name="Rectangle 2"/>
          <p:cNvSpPr>
            <a:spLocks noGrp="1" noChangeArrowheads="1"/>
          </p:cNvSpPr>
          <p:nvPr>
            <p:ph type="title"/>
          </p:nvPr>
        </p:nvSpPr>
        <p:spPr/>
        <p:txBody>
          <a:bodyPr/>
          <a:lstStyle/>
          <a:p>
            <a:r>
              <a:rPr lang="en-GB" smtClean="0"/>
              <a:t>Market Research</a:t>
            </a:r>
            <a:endParaRPr lang="en-GB"/>
          </a:p>
        </p:txBody>
      </p:sp>
      <p:sp>
        <p:nvSpPr>
          <p:cNvPr id="17411" name="Rectangle 3"/>
          <p:cNvSpPr>
            <a:spLocks noGrp="1" noChangeArrowheads="1"/>
          </p:cNvSpPr>
          <p:nvPr>
            <p:ph idx="1"/>
          </p:nvPr>
        </p:nvSpPr>
        <p:spPr/>
        <p:txBody>
          <a:bodyPr>
            <a:normAutofit fontScale="92500" lnSpcReduction="20000"/>
          </a:bodyPr>
          <a:lstStyle/>
          <a:p>
            <a:r>
              <a:rPr lang="en-GB" smtClean="0"/>
              <a:t>Selecting the correct market segment to aim a product at is vital to its economic success.  </a:t>
            </a:r>
          </a:p>
          <a:p>
            <a:r>
              <a:rPr lang="en-GB" smtClean="0"/>
              <a:t>Before making such a decision a company will carryout market research to see:</a:t>
            </a:r>
          </a:p>
          <a:p>
            <a:pPr lvl="1"/>
            <a:r>
              <a:rPr lang="en-GB" smtClean="0"/>
              <a:t>Whether the total market for a particular product is growing, static or declining;</a:t>
            </a:r>
          </a:p>
          <a:p>
            <a:pPr lvl="1"/>
            <a:r>
              <a:rPr lang="en-GB" smtClean="0"/>
              <a:t>What changes are taking place in the market where the product will compete;</a:t>
            </a:r>
          </a:p>
          <a:p>
            <a:pPr lvl="1"/>
            <a:r>
              <a:rPr lang="en-GB" smtClean="0"/>
              <a:t>What do the customers want and need from the product;</a:t>
            </a:r>
          </a:p>
          <a:p>
            <a:pPr lvl="1"/>
            <a:r>
              <a:rPr lang="en-GB" smtClean="0"/>
              <a:t>Who the main competitors are in the market segment.</a:t>
            </a:r>
            <a:endParaRPr lang="en-GB"/>
          </a:p>
        </p:txBody>
      </p:sp>
      <p:grpSp>
        <p:nvGrpSpPr>
          <p:cNvPr id="7" name="Group 6"/>
          <p:cNvGrpSpPr/>
          <p:nvPr/>
        </p:nvGrpSpPr>
        <p:grpSpPr>
          <a:xfrm>
            <a:off x="0" y="6453336"/>
            <a:ext cx="8964488" cy="360040"/>
            <a:chOff x="0" y="6453336"/>
            <a:chExt cx="8964488" cy="360040"/>
          </a:xfrm>
        </p:grpSpPr>
        <p:sp>
          <p:nvSpPr>
            <p:cNvPr id="8" name="Rectangle 7"/>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smtClean="0"/>
              <a:t>Market Research</a:t>
            </a:r>
            <a:endParaRPr lang="en-GB"/>
          </a:p>
        </p:txBody>
      </p:sp>
      <p:sp>
        <p:nvSpPr>
          <p:cNvPr id="18435" name="Rectangle 3"/>
          <p:cNvSpPr>
            <a:spLocks noGrp="1" noChangeArrowheads="1"/>
          </p:cNvSpPr>
          <p:nvPr>
            <p:ph idx="1"/>
          </p:nvPr>
        </p:nvSpPr>
        <p:spPr/>
        <p:txBody>
          <a:bodyPr/>
          <a:lstStyle/>
          <a:p>
            <a:r>
              <a:rPr lang="en-GB" dirty="0" smtClean="0"/>
              <a:t>Market research is a means of trying to reduce the risk and uncertainty surrounding the development of a new product.  </a:t>
            </a:r>
          </a:p>
          <a:p>
            <a:r>
              <a:rPr lang="en-GB" dirty="0" smtClean="0"/>
              <a:t>There are two basic types of market research:</a:t>
            </a:r>
          </a:p>
          <a:p>
            <a:pPr marL="914400" lvl="1" indent="-514350">
              <a:buFont typeface="+mj-lt"/>
              <a:buAutoNum type="arabicPeriod"/>
            </a:pPr>
            <a:r>
              <a:rPr lang="en-GB" dirty="0" smtClean="0"/>
              <a:t>Field</a:t>
            </a:r>
          </a:p>
          <a:p>
            <a:pPr marL="914400" lvl="1" indent="-514350">
              <a:buFont typeface="+mj-lt"/>
              <a:buAutoNum type="arabicPeriod"/>
            </a:pPr>
            <a:r>
              <a:rPr lang="en-GB" dirty="0"/>
              <a:t>D</a:t>
            </a:r>
            <a:r>
              <a:rPr lang="en-GB" dirty="0" smtClean="0"/>
              <a:t>esk.</a:t>
            </a:r>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mtClean="0"/>
              <a:t>Market Research</a:t>
            </a:r>
            <a:endParaRPr lang="en-GB"/>
          </a:p>
        </p:txBody>
      </p:sp>
      <p:sp>
        <p:nvSpPr>
          <p:cNvPr id="19459" name="Rectangle 3"/>
          <p:cNvSpPr>
            <a:spLocks noGrp="1" noChangeArrowheads="1"/>
          </p:cNvSpPr>
          <p:nvPr>
            <p:ph idx="1"/>
          </p:nvPr>
        </p:nvSpPr>
        <p:spPr/>
        <p:txBody>
          <a:bodyPr>
            <a:normAutofit fontScale="85000" lnSpcReduction="20000"/>
          </a:bodyPr>
          <a:lstStyle/>
          <a:p>
            <a:r>
              <a:rPr lang="en-GB" dirty="0" smtClean="0"/>
              <a:t>FIELD (</a:t>
            </a:r>
            <a:r>
              <a:rPr lang="en-GB" u="sng" dirty="0" smtClean="0">
                <a:solidFill>
                  <a:srgbClr val="FF0000"/>
                </a:solidFill>
              </a:rPr>
              <a:t>PRIMARY</a:t>
            </a:r>
            <a:r>
              <a:rPr lang="en-GB" dirty="0" smtClean="0"/>
              <a:t>) RESEARCH</a:t>
            </a:r>
          </a:p>
          <a:p>
            <a:r>
              <a:rPr lang="en-GB" dirty="0" smtClean="0"/>
              <a:t>Experiments: such as demonstrating products </a:t>
            </a:r>
            <a:br>
              <a:rPr lang="en-GB" dirty="0" smtClean="0"/>
            </a:br>
            <a:r>
              <a:rPr lang="en-GB" dirty="0" smtClean="0"/>
              <a:t>to a focus group</a:t>
            </a:r>
          </a:p>
          <a:p>
            <a:r>
              <a:rPr lang="en-GB" dirty="0" smtClean="0"/>
              <a:t>Audits: a check of product stock in shops and analysing sales figures.</a:t>
            </a:r>
          </a:p>
          <a:p>
            <a:r>
              <a:rPr lang="en-GB" dirty="0" smtClean="0"/>
              <a:t>Observation: noting how people use a product and any difficulties they may encounter.</a:t>
            </a:r>
          </a:p>
          <a:p>
            <a:r>
              <a:rPr lang="en-GB" dirty="0" smtClean="0"/>
              <a:t>Recording: counting how often consumers use a specific product over a set time.</a:t>
            </a:r>
          </a:p>
          <a:p>
            <a:r>
              <a:rPr lang="en-GB" dirty="0" smtClean="0"/>
              <a:t>Surveys: interaction with specific market groups through questionnaires, individual interviews and focus group work.</a:t>
            </a:r>
            <a:endParaRPr lang="en-GB" dirty="0"/>
          </a:p>
        </p:txBody>
      </p:sp>
      <p:pic>
        <p:nvPicPr>
          <p:cNvPr id="19461" name="Picture 5"/>
          <p:cNvPicPr>
            <a:picLocks noChangeAspect="1" noChangeArrowheads="1"/>
          </p:cNvPicPr>
          <p:nvPr/>
        </p:nvPicPr>
        <p:blipFill>
          <a:blip r:embed="rId2" cstate="print"/>
          <a:srcRect t="9062"/>
          <a:stretch>
            <a:fillRect/>
          </a:stretch>
        </p:blipFill>
        <p:spPr bwMode="auto">
          <a:xfrm>
            <a:off x="7308850" y="0"/>
            <a:ext cx="1695450" cy="2349500"/>
          </a:xfrm>
          <a:prstGeom prst="rect">
            <a:avLst/>
          </a:prstGeom>
          <a:noFill/>
          <a:ln w="9525">
            <a:noFill/>
            <a:miter lim="800000"/>
            <a:headEnd/>
            <a:tailEnd/>
          </a:ln>
          <a:effectLst/>
        </p:spPr>
      </p:pic>
      <p:grpSp>
        <p:nvGrpSpPr>
          <p:cNvPr id="7" name="Group 6"/>
          <p:cNvGrpSpPr/>
          <p:nvPr/>
        </p:nvGrpSpPr>
        <p:grpSpPr>
          <a:xfrm>
            <a:off x="0" y="6453336"/>
            <a:ext cx="8964488" cy="360040"/>
            <a:chOff x="0" y="6453336"/>
            <a:chExt cx="8964488" cy="360040"/>
          </a:xfrm>
        </p:grpSpPr>
        <p:sp>
          <p:nvSpPr>
            <p:cNvPr id="8" name="Rectangle 7"/>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print"/>
          <a:srcRect b="7799"/>
          <a:stretch>
            <a:fillRect/>
          </a:stretch>
        </p:blipFill>
        <p:spPr bwMode="auto">
          <a:xfrm>
            <a:off x="7389813" y="0"/>
            <a:ext cx="1754187" cy="2420938"/>
          </a:xfrm>
          <a:prstGeom prst="rect">
            <a:avLst/>
          </a:prstGeom>
          <a:noFill/>
          <a:ln w="9525">
            <a:noFill/>
            <a:miter lim="800000"/>
            <a:headEnd/>
            <a:tailEnd/>
          </a:ln>
          <a:effectLst/>
        </p:spPr>
      </p:pic>
      <p:sp>
        <p:nvSpPr>
          <p:cNvPr id="20482" name="Rectangle 2"/>
          <p:cNvSpPr>
            <a:spLocks noGrp="1" noChangeArrowheads="1"/>
          </p:cNvSpPr>
          <p:nvPr>
            <p:ph type="title"/>
          </p:nvPr>
        </p:nvSpPr>
        <p:spPr/>
        <p:txBody>
          <a:bodyPr/>
          <a:lstStyle/>
          <a:p>
            <a:r>
              <a:rPr lang="en-GB" smtClean="0"/>
              <a:t>Market Research</a:t>
            </a:r>
            <a:endParaRPr lang="en-GB"/>
          </a:p>
        </p:txBody>
      </p:sp>
      <p:sp>
        <p:nvSpPr>
          <p:cNvPr id="20483" name="Rectangle 3"/>
          <p:cNvSpPr>
            <a:spLocks noGrp="1" noChangeArrowheads="1"/>
          </p:cNvSpPr>
          <p:nvPr>
            <p:ph idx="1"/>
          </p:nvPr>
        </p:nvSpPr>
        <p:spPr/>
        <p:txBody>
          <a:bodyPr/>
          <a:lstStyle/>
          <a:p>
            <a:r>
              <a:rPr lang="en-GB" dirty="0" smtClean="0"/>
              <a:t>DESK (SECONDARY) RESEARCH</a:t>
            </a:r>
          </a:p>
          <a:p>
            <a:pPr lvl="1"/>
            <a:r>
              <a:rPr lang="en-GB" dirty="0" smtClean="0"/>
              <a:t>External sources: reports, newspapers, journals, media reports and government audits.</a:t>
            </a:r>
          </a:p>
          <a:p>
            <a:pPr lvl="1"/>
            <a:r>
              <a:rPr lang="en-GB" dirty="0" smtClean="0"/>
              <a:t>Internal sources: accounts and sales records.</a:t>
            </a:r>
            <a:endParaRPr lang="en-GB" dirty="0"/>
          </a:p>
        </p:txBody>
      </p:sp>
      <p:grpSp>
        <p:nvGrpSpPr>
          <p:cNvPr id="20487" name="Group 7"/>
          <p:cNvGrpSpPr>
            <a:grpSpLocks/>
          </p:cNvGrpSpPr>
          <p:nvPr/>
        </p:nvGrpSpPr>
        <p:grpSpPr bwMode="auto">
          <a:xfrm>
            <a:off x="6227763" y="3789040"/>
            <a:ext cx="2916237" cy="2420937"/>
            <a:chOff x="3923" y="2795"/>
            <a:chExt cx="1837" cy="1525"/>
          </a:xfrm>
        </p:grpSpPr>
        <p:pic>
          <p:nvPicPr>
            <p:cNvPr id="20485" name="Picture 5"/>
            <p:cNvPicPr preferRelativeResize="0">
              <a:picLocks noChangeArrowheads="1"/>
            </p:cNvPicPr>
            <p:nvPr/>
          </p:nvPicPr>
          <p:blipFill>
            <a:blip r:embed="rId3" cstate="print">
              <a:clrChange>
                <a:clrFrom>
                  <a:srgbClr val="000000"/>
                </a:clrFrom>
                <a:clrTo>
                  <a:srgbClr val="000000">
                    <a:alpha val="0"/>
                  </a:srgbClr>
                </a:clrTo>
              </a:clrChange>
            </a:blip>
            <a:srcRect/>
            <a:stretch>
              <a:fillRect/>
            </a:stretch>
          </p:blipFill>
          <p:spPr bwMode="auto">
            <a:xfrm flipH="1">
              <a:off x="3969" y="2795"/>
              <a:ext cx="1791" cy="1525"/>
            </a:xfrm>
            <a:prstGeom prst="rect">
              <a:avLst/>
            </a:prstGeom>
            <a:noFill/>
            <a:ln w="9525">
              <a:noFill/>
              <a:miter lim="800000"/>
              <a:headEnd/>
              <a:tailEnd/>
            </a:ln>
            <a:effectLst/>
          </p:spPr>
        </p:pic>
        <p:sp>
          <p:nvSpPr>
            <p:cNvPr id="20486" name="Rectangle 6"/>
            <p:cNvSpPr>
              <a:spLocks noChangeArrowheads="1"/>
            </p:cNvSpPr>
            <p:nvPr/>
          </p:nvSpPr>
          <p:spPr bwMode="auto">
            <a:xfrm>
              <a:off x="3923" y="2931"/>
              <a:ext cx="91" cy="1389"/>
            </a:xfrm>
            <a:prstGeom prst="rect">
              <a:avLst/>
            </a:prstGeom>
            <a:solidFill>
              <a:schemeClr val="bg1"/>
            </a:solidFill>
            <a:ln w="9525">
              <a:noFill/>
              <a:miter lim="800000"/>
              <a:headEnd/>
              <a:tailEnd/>
            </a:ln>
            <a:effectLst/>
          </p:spPr>
          <p:txBody>
            <a:bodyPr wrap="none" anchor="ctr"/>
            <a:lstStyle/>
            <a:p>
              <a:endParaRPr lang="en-GB"/>
            </a:p>
          </p:txBody>
        </p:sp>
      </p:grpSp>
      <p:pic>
        <p:nvPicPr>
          <p:cNvPr id="20488" name="Picture 8"/>
          <p:cNvPicPr>
            <a:picLocks noChangeAspect="1" noChangeArrowheads="1"/>
          </p:cNvPicPr>
          <p:nvPr/>
        </p:nvPicPr>
        <p:blipFill>
          <a:blip r:embed="rId4" cstate="print"/>
          <a:srcRect/>
          <a:stretch>
            <a:fillRect/>
          </a:stretch>
        </p:blipFill>
        <p:spPr bwMode="auto">
          <a:xfrm>
            <a:off x="4932363" y="5445224"/>
            <a:ext cx="1247775" cy="638175"/>
          </a:xfrm>
          <a:prstGeom prst="rect">
            <a:avLst/>
          </a:prstGeom>
          <a:noFill/>
          <a:ln w="9525">
            <a:noFill/>
            <a:miter lim="800000"/>
            <a:headEnd/>
            <a:tailEnd/>
          </a:ln>
          <a:effectLst/>
        </p:spPr>
      </p:pic>
      <p:grpSp>
        <p:nvGrpSpPr>
          <p:cNvPr id="11" name="Group 10"/>
          <p:cNvGrpSpPr/>
          <p:nvPr/>
        </p:nvGrpSpPr>
        <p:grpSpPr>
          <a:xfrm>
            <a:off x="0" y="6453336"/>
            <a:ext cx="8964488" cy="360040"/>
            <a:chOff x="0" y="6453336"/>
            <a:chExt cx="8964488" cy="360040"/>
          </a:xfrm>
        </p:grpSpPr>
        <p:sp>
          <p:nvSpPr>
            <p:cNvPr id="12" name="Rectangle 11"/>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Market Research</a:t>
            </a:r>
            <a:endParaRPr lang="en-GB"/>
          </a:p>
        </p:txBody>
      </p:sp>
      <p:sp>
        <p:nvSpPr>
          <p:cNvPr id="21507" name="Rectangle 3"/>
          <p:cNvSpPr>
            <a:spLocks noGrp="1" noChangeArrowheads="1"/>
          </p:cNvSpPr>
          <p:nvPr>
            <p:ph idx="1"/>
          </p:nvPr>
        </p:nvSpPr>
        <p:spPr/>
        <p:txBody>
          <a:bodyPr>
            <a:normAutofit fontScale="85000" lnSpcReduction="10000"/>
          </a:bodyPr>
          <a:lstStyle/>
          <a:p>
            <a:r>
              <a:rPr lang="en-GB" smtClean="0"/>
              <a:t>DESK RESEARCH</a:t>
            </a:r>
          </a:p>
          <a:p>
            <a:r>
              <a:rPr lang="en-GB" smtClean="0"/>
              <a:t>Can provide general information on the needs and wants of the consumers</a:t>
            </a:r>
          </a:p>
          <a:p>
            <a:r>
              <a:rPr lang="en-GB" smtClean="0"/>
              <a:t>Who already sells in that market segment.  </a:t>
            </a:r>
          </a:p>
          <a:p>
            <a:r>
              <a:rPr lang="en-GB" smtClean="0"/>
              <a:t>Inexpensive and quicker to conduct than field research,</a:t>
            </a:r>
          </a:p>
          <a:p>
            <a:r>
              <a:rPr lang="en-GB" smtClean="0"/>
              <a:t>Disadvantage that any figures are based on past performance which is not necessarily an accurate way of predicting future trends</a:t>
            </a:r>
          </a:p>
          <a:p>
            <a:r>
              <a:rPr lang="en-GB" smtClean="0"/>
              <a:t>Much of this information will be publicly available and may be used by competitors.</a:t>
            </a:r>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http://cf.ltkcdn.net/business/images/std/31345-347x346-Target_market_bullseye.JPG"/>
          <p:cNvPicPr>
            <a:picLocks noChangeAspect="1" noChangeArrowheads="1"/>
          </p:cNvPicPr>
          <p:nvPr/>
        </p:nvPicPr>
        <p:blipFill>
          <a:blip r:embed="rId2" cstate="print"/>
          <a:srcRect l="4357" r="4140" b="6048"/>
          <a:stretch>
            <a:fillRect/>
          </a:stretch>
        </p:blipFill>
        <p:spPr bwMode="auto">
          <a:xfrm>
            <a:off x="6119664" y="3356992"/>
            <a:ext cx="3024336" cy="3096344"/>
          </a:xfrm>
          <a:prstGeom prst="rect">
            <a:avLst/>
          </a:prstGeom>
          <a:noFill/>
        </p:spPr>
      </p:pic>
      <p:sp>
        <p:nvSpPr>
          <p:cNvPr id="22530" name="Rectangle 2"/>
          <p:cNvSpPr>
            <a:spLocks noGrp="1" noChangeArrowheads="1"/>
          </p:cNvSpPr>
          <p:nvPr>
            <p:ph type="title"/>
          </p:nvPr>
        </p:nvSpPr>
        <p:spPr/>
        <p:txBody>
          <a:bodyPr/>
          <a:lstStyle/>
          <a:p>
            <a:r>
              <a:rPr lang="en-GB" smtClean="0"/>
              <a:t>Defining the Market</a:t>
            </a:r>
            <a:endParaRPr lang="en-GB"/>
          </a:p>
        </p:txBody>
      </p:sp>
      <p:sp>
        <p:nvSpPr>
          <p:cNvPr id="22531" name="Rectangle 3"/>
          <p:cNvSpPr>
            <a:spLocks noGrp="1" noChangeArrowheads="1"/>
          </p:cNvSpPr>
          <p:nvPr>
            <p:ph idx="1"/>
          </p:nvPr>
        </p:nvSpPr>
        <p:spPr/>
        <p:txBody>
          <a:bodyPr/>
          <a:lstStyle/>
          <a:p>
            <a:r>
              <a:rPr lang="en-GB" dirty="0" smtClean="0"/>
              <a:t>Described as the set of potential buyers for a product or service.</a:t>
            </a:r>
          </a:p>
          <a:p>
            <a:r>
              <a:rPr lang="en-GB" dirty="0" smtClean="0"/>
              <a:t>The size of the market will depend on the number of buyers for a particular product.  </a:t>
            </a:r>
          </a:p>
          <a:p>
            <a:r>
              <a:rPr lang="en-GB" dirty="0" smtClean="0"/>
              <a:t>Potential buyers for a product will have </a:t>
            </a:r>
            <a:br>
              <a:rPr lang="en-GB" dirty="0" smtClean="0"/>
            </a:br>
            <a:r>
              <a:rPr lang="en-GB" dirty="0" smtClean="0"/>
              <a:t>three things in common: interest, </a:t>
            </a:r>
            <a:br>
              <a:rPr lang="en-GB" dirty="0" smtClean="0"/>
            </a:br>
            <a:r>
              <a:rPr lang="en-GB" dirty="0" smtClean="0"/>
              <a:t>income and access.</a:t>
            </a:r>
            <a:r>
              <a:rPr lang="en-US" dirty="0" smtClean="0"/>
              <a:t> </a:t>
            </a:r>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http://cf.ltkcdn.net/business/images/std/31345-347x346-Target_market_bullseye.JPG"/>
          <p:cNvPicPr>
            <a:picLocks noChangeAspect="1" noChangeArrowheads="1"/>
          </p:cNvPicPr>
          <p:nvPr/>
        </p:nvPicPr>
        <p:blipFill>
          <a:blip r:embed="rId2" cstate="print"/>
          <a:srcRect l="4357" r="4140" b="6048"/>
          <a:stretch>
            <a:fillRect/>
          </a:stretch>
        </p:blipFill>
        <p:spPr bwMode="auto">
          <a:xfrm>
            <a:off x="6119664" y="3356992"/>
            <a:ext cx="3024336" cy="3096344"/>
          </a:xfrm>
          <a:prstGeom prst="rect">
            <a:avLst/>
          </a:prstGeom>
          <a:noFill/>
        </p:spPr>
      </p:pic>
      <p:sp>
        <p:nvSpPr>
          <p:cNvPr id="23554" name="Rectangle 2"/>
          <p:cNvSpPr>
            <a:spLocks noGrp="1" noChangeArrowheads="1"/>
          </p:cNvSpPr>
          <p:nvPr>
            <p:ph type="title"/>
          </p:nvPr>
        </p:nvSpPr>
        <p:spPr/>
        <p:txBody>
          <a:bodyPr/>
          <a:lstStyle/>
          <a:p>
            <a:r>
              <a:rPr lang="en-GB" smtClean="0"/>
              <a:t>Defining the Market</a:t>
            </a:r>
            <a:endParaRPr lang="en-GB"/>
          </a:p>
        </p:txBody>
      </p:sp>
      <p:sp>
        <p:nvSpPr>
          <p:cNvPr id="23555" name="Rectangle 3"/>
          <p:cNvSpPr>
            <a:spLocks noGrp="1" noChangeArrowheads="1"/>
          </p:cNvSpPr>
          <p:nvPr>
            <p:ph idx="1"/>
          </p:nvPr>
        </p:nvSpPr>
        <p:spPr/>
        <p:txBody>
          <a:bodyPr/>
          <a:lstStyle/>
          <a:p>
            <a:r>
              <a:rPr lang="en-GB" dirty="0" smtClean="0"/>
              <a:t>Potential market – number of people who have some level of interest in the product.</a:t>
            </a:r>
          </a:p>
          <a:p>
            <a:r>
              <a:rPr lang="en-GB" dirty="0" smtClean="0"/>
              <a:t>Available market – consumers who have and interest in the product, have the income </a:t>
            </a:r>
            <a:br>
              <a:rPr lang="en-GB" dirty="0" smtClean="0"/>
            </a:br>
            <a:r>
              <a:rPr lang="en-GB" dirty="0" smtClean="0"/>
              <a:t>to afford it and access to buy.</a:t>
            </a:r>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http://cf.ltkcdn.net/business/images/std/31345-347x346-Target_market_bullseye.JPG"/>
          <p:cNvPicPr>
            <a:picLocks noChangeAspect="1" noChangeArrowheads="1"/>
          </p:cNvPicPr>
          <p:nvPr/>
        </p:nvPicPr>
        <p:blipFill>
          <a:blip r:embed="rId2" cstate="print"/>
          <a:srcRect l="4357" r="4140" b="6048"/>
          <a:stretch>
            <a:fillRect/>
          </a:stretch>
        </p:blipFill>
        <p:spPr bwMode="auto">
          <a:xfrm>
            <a:off x="6119664" y="3356992"/>
            <a:ext cx="3024336" cy="3096344"/>
          </a:xfrm>
          <a:prstGeom prst="rect">
            <a:avLst/>
          </a:prstGeom>
          <a:noFill/>
        </p:spPr>
      </p:pic>
      <p:sp>
        <p:nvSpPr>
          <p:cNvPr id="24578" name="Rectangle 2"/>
          <p:cNvSpPr>
            <a:spLocks noGrp="1" noChangeArrowheads="1"/>
          </p:cNvSpPr>
          <p:nvPr>
            <p:ph type="title"/>
          </p:nvPr>
        </p:nvSpPr>
        <p:spPr/>
        <p:txBody>
          <a:bodyPr/>
          <a:lstStyle/>
          <a:p>
            <a:r>
              <a:rPr lang="en-GB" smtClean="0"/>
              <a:t>Defining the Market</a:t>
            </a:r>
            <a:endParaRPr lang="en-GB"/>
          </a:p>
        </p:txBody>
      </p:sp>
      <p:sp>
        <p:nvSpPr>
          <p:cNvPr id="24579" name="Rectangle 3"/>
          <p:cNvSpPr>
            <a:spLocks noGrp="1" noChangeArrowheads="1"/>
          </p:cNvSpPr>
          <p:nvPr>
            <p:ph idx="1"/>
          </p:nvPr>
        </p:nvSpPr>
        <p:spPr/>
        <p:txBody>
          <a:bodyPr/>
          <a:lstStyle/>
          <a:p>
            <a:r>
              <a:rPr lang="en-GB" dirty="0" smtClean="0"/>
              <a:t>Qualified available market</a:t>
            </a:r>
            <a:r>
              <a:rPr lang="en-US" dirty="0" smtClean="0"/>
              <a:t> – age restrictions etc.</a:t>
            </a:r>
          </a:p>
          <a:p>
            <a:r>
              <a:rPr lang="en-GB" dirty="0" smtClean="0"/>
              <a:t>Served market</a:t>
            </a:r>
            <a:r>
              <a:rPr lang="en-US" dirty="0" smtClean="0"/>
              <a:t>  -who to target (after qualified market)</a:t>
            </a:r>
            <a:endParaRPr lang="en-GB" dirty="0" smtClean="0"/>
          </a:p>
          <a:p>
            <a:r>
              <a:rPr lang="en-GB" dirty="0" smtClean="0"/>
              <a:t>Penetrated market</a:t>
            </a:r>
            <a:r>
              <a:rPr lang="en-US" dirty="0" smtClean="0"/>
              <a:t> – those that already </a:t>
            </a:r>
            <a:br>
              <a:rPr lang="en-US" dirty="0" smtClean="0"/>
            </a:br>
            <a:r>
              <a:rPr lang="en-US" dirty="0" smtClean="0"/>
              <a:t>own the product</a:t>
            </a:r>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http://www.12manage.com/images/picture_market_segmentation.jpg"/>
          <p:cNvPicPr>
            <a:picLocks noChangeAspect="1" noChangeArrowheads="1"/>
          </p:cNvPicPr>
          <p:nvPr/>
        </p:nvPicPr>
        <p:blipFill>
          <a:blip r:embed="rId2" cstate="print"/>
          <a:srcRect l="5514" t="9902" r="8087" b="6939"/>
          <a:stretch>
            <a:fillRect/>
          </a:stretch>
        </p:blipFill>
        <p:spPr bwMode="auto">
          <a:xfrm>
            <a:off x="5687616" y="4941168"/>
            <a:ext cx="3456384" cy="1584176"/>
          </a:xfrm>
          <a:prstGeom prst="rect">
            <a:avLst/>
          </a:prstGeom>
          <a:noFill/>
        </p:spPr>
      </p:pic>
      <p:sp>
        <p:nvSpPr>
          <p:cNvPr id="25602" name="Rectangle 2"/>
          <p:cNvSpPr>
            <a:spLocks noGrp="1" noChangeArrowheads="1"/>
          </p:cNvSpPr>
          <p:nvPr>
            <p:ph type="title"/>
          </p:nvPr>
        </p:nvSpPr>
        <p:spPr/>
        <p:txBody>
          <a:bodyPr/>
          <a:lstStyle/>
          <a:p>
            <a:r>
              <a:rPr lang="en-GB" smtClean="0"/>
              <a:t>Market Segments</a:t>
            </a:r>
            <a:endParaRPr lang="en-GB"/>
          </a:p>
        </p:txBody>
      </p:sp>
      <p:sp>
        <p:nvSpPr>
          <p:cNvPr id="25603" name="Rectangle 3"/>
          <p:cNvSpPr>
            <a:spLocks noGrp="1" noChangeArrowheads="1"/>
          </p:cNvSpPr>
          <p:nvPr>
            <p:ph idx="1"/>
          </p:nvPr>
        </p:nvSpPr>
        <p:spPr/>
        <p:txBody>
          <a:bodyPr>
            <a:normAutofit lnSpcReduction="10000"/>
          </a:bodyPr>
          <a:lstStyle/>
          <a:p>
            <a:r>
              <a:rPr lang="en-GB" dirty="0" smtClean="0"/>
              <a:t>Few products can be said to complete in the global market.  Most companies use target marketing to direct products at one or more group of consumers who share the same needs and wants.  </a:t>
            </a:r>
          </a:p>
          <a:p>
            <a:r>
              <a:rPr lang="en-GB" dirty="0" smtClean="0"/>
              <a:t>Market segments can be thought of as groups of people who have something </a:t>
            </a:r>
            <a:br>
              <a:rPr lang="en-GB" dirty="0" smtClean="0"/>
            </a:br>
            <a:r>
              <a:rPr lang="en-GB" dirty="0" smtClean="0"/>
              <a:t>in common that will affect </a:t>
            </a:r>
            <a:br>
              <a:rPr lang="en-GB" dirty="0" smtClean="0"/>
            </a:br>
            <a:r>
              <a:rPr lang="en-GB" dirty="0" smtClean="0"/>
              <a:t>their choice of product. </a:t>
            </a:r>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t>Social Expectations</a:t>
            </a:r>
            <a:endParaRPr lang="en-GB"/>
          </a:p>
        </p:txBody>
      </p:sp>
      <p:sp>
        <p:nvSpPr>
          <p:cNvPr id="8195" name="Rectangle 3"/>
          <p:cNvSpPr>
            <a:spLocks noGrp="1" noChangeArrowheads="1"/>
          </p:cNvSpPr>
          <p:nvPr>
            <p:ph idx="1"/>
          </p:nvPr>
        </p:nvSpPr>
        <p:spPr/>
        <p:txBody>
          <a:bodyPr>
            <a:normAutofit fontScale="92500" lnSpcReduction="10000"/>
          </a:bodyPr>
          <a:lstStyle/>
          <a:p>
            <a:r>
              <a:rPr lang="en-GB" dirty="0" smtClean="0"/>
              <a:t>Lifestyle is a huge factor in the type of products now being designed.  </a:t>
            </a:r>
          </a:p>
          <a:p>
            <a:r>
              <a:rPr lang="en-GB" dirty="0" smtClean="0"/>
              <a:t>People’s lifestyles have changed remarkably, especially since the 1950s.  Post-war affluence has allowed more people to own a variety of different products.</a:t>
            </a:r>
          </a:p>
          <a:p>
            <a:r>
              <a:rPr lang="en-GB" dirty="0" smtClean="0"/>
              <a:t>“There was a strange moment around the mid 1960s when people stopped needing and started wanting…”  </a:t>
            </a:r>
            <a:br>
              <a:rPr lang="en-GB" dirty="0" smtClean="0"/>
            </a:br>
            <a:r>
              <a:rPr lang="en-GB" dirty="0" smtClean="0"/>
              <a:t>Terence Conran</a:t>
            </a:r>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http://www.12manage.com/images/picture_market_segmentation.jpg"/>
          <p:cNvPicPr>
            <a:picLocks noChangeAspect="1" noChangeArrowheads="1"/>
          </p:cNvPicPr>
          <p:nvPr/>
        </p:nvPicPr>
        <p:blipFill>
          <a:blip r:embed="rId2" cstate="print"/>
          <a:srcRect l="5514" t="9902" r="8087" b="6939"/>
          <a:stretch>
            <a:fillRect/>
          </a:stretch>
        </p:blipFill>
        <p:spPr bwMode="auto">
          <a:xfrm>
            <a:off x="5687616" y="4941168"/>
            <a:ext cx="3456384" cy="1584176"/>
          </a:xfrm>
          <a:prstGeom prst="rect">
            <a:avLst/>
          </a:prstGeom>
          <a:noFill/>
        </p:spPr>
      </p:pic>
      <p:sp>
        <p:nvSpPr>
          <p:cNvPr id="26626" name="Rectangle 2"/>
          <p:cNvSpPr>
            <a:spLocks noGrp="1" noChangeArrowheads="1"/>
          </p:cNvSpPr>
          <p:nvPr>
            <p:ph type="title"/>
          </p:nvPr>
        </p:nvSpPr>
        <p:spPr/>
        <p:txBody>
          <a:bodyPr/>
          <a:lstStyle/>
          <a:p>
            <a:r>
              <a:rPr lang="en-GB" smtClean="0"/>
              <a:t>Market Segments</a:t>
            </a:r>
            <a:endParaRPr lang="en-GB"/>
          </a:p>
        </p:txBody>
      </p:sp>
      <p:sp>
        <p:nvSpPr>
          <p:cNvPr id="26627" name="Rectangle 3"/>
          <p:cNvSpPr>
            <a:spLocks noGrp="1" noChangeArrowheads="1"/>
          </p:cNvSpPr>
          <p:nvPr>
            <p:ph idx="1"/>
          </p:nvPr>
        </p:nvSpPr>
        <p:spPr>
          <a:xfrm>
            <a:off x="457200" y="1600200"/>
            <a:ext cx="8229600" cy="4781128"/>
          </a:xfrm>
        </p:spPr>
        <p:txBody>
          <a:bodyPr>
            <a:normAutofit fontScale="92500" lnSpcReduction="20000"/>
          </a:bodyPr>
          <a:lstStyle/>
          <a:p>
            <a:r>
              <a:rPr lang="en-GB" dirty="0" smtClean="0"/>
              <a:t>There are many ways to define a particular market group but generally they can be grouped into four categories:</a:t>
            </a:r>
            <a:br>
              <a:rPr lang="en-GB" dirty="0" smtClean="0"/>
            </a:br>
            <a:endParaRPr lang="en-US" dirty="0" smtClean="0"/>
          </a:p>
          <a:p>
            <a:r>
              <a:rPr lang="en-GB" dirty="0" smtClean="0">
                <a:solidFill>
                  <a:srgbClr val="FF0000"/>
                </a:solidFill>
              </a:rPr>
              <a:t>GEOGRAPHIC</a:t>
            </a:r>
            <a:r>
              <a:rPr lang="en-GB" dirty="0" smtClean="0"/>
              <a:t>: countries, regions, cities</a:t>
            </a:r>
          </a:p>
          <a:p>
            <a:r>
              <a:rPr lang="en-GB" dirty="0" smtClean="0">
                <a:solidFill>
                  <a:srgbClr val="FF0000"/>
                </a:solidFill>
              </a:rPr>
              <a:t>DEMOGRAPHIC</a:t>
            </a:r>
            <a:r>
              <a:rPr lang="en-GB" dirty="0" smtClean="0"/>
              <a:t>: age, sex, income, education, race</a:t>
            </a:r>
          </a:p>
          <a:p>
            <a:r>
              <a:rPr lang="en-GB" dirty="0" smtClean="0">
                <a:solidFill>
                  <a:srgbClr val="FF0000"/>
                </a:solidFill>
              </a:rPr>
              <a:t>PSYCHOGRAPHIC</a:t>
            </a:r>
            <a:r>
              <a:rPr lang="en-GB" dirty="0" smtClean="0"/>
              <a:t>: personality, lifestyle, social class.</a:t>
            </a:r>
          </a:p>
          <a:p>
            <a:r>
              <a:rPr lang="en-GB" dirty="0" smtClean="0">
                <a:solidFill>
                  <a:srgbClr val="FF0000"/>
                </a:solidFill>
              </a:rPr>
              <a:t>BEHAVIOURISTIC</a:t>
            </a:r>
            <a:r>
              <a:rPr lang="en-GB" dirty="0" smtClean="0"/>
              <a:t>: purchase </a:t>
            </a:r>
            <a:br>
              <a:rPr lang="en-GB" dirty="0" smtClean="0"/>
            </a:br>
            <a:r>
              <a:rPr lang="en-GB" dirty="0" smtClean="0"/>
              <a:t>frequency, usage, benefits </a:t>
            </a:r>
            <a:br>
              <a:rPr lang="en-GB" dirty="0" smtClean="0"/>
            </a:br>
            <a:r>
              <a:rPr lang="en-GB" dirty="0" smtClean="0"/>
              <a:t>sought, brand loyalty.</a:t>
            </a:r>
            <a:endParaRPr lang="en-US" dirty="0" smtClean="0"/>
          </a:p>
          <a:p>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http://www.12manage.com/images/picture_market_segmentation.jpg"/>
          <p:cNvPicPr>
            <a:picLocks noChangeAspect="1" noChangeArrowheads="1"/>
          </p:cNvPicPr>
          <p:nvPr/>
        </p:nvPicPr>
        <p:blipFill>
          <a:blip r:embed="rId2" cstate="print"/>
          <a:srcRect l="5514" t="9902" r="8087" b="6939"/>
          <a:stretch>
            <a:fillRect/>
          </a:stretch>
        </p:blipFill>
        <p:spPr bwMode="auto">
          <a:xfrm>
            <a:off x="5687616" y="4941168"/>
            <a:ext cx="3456384" cy="1584176"/>
          </a:xfrm>
          <a:prstGeom prst="rect">
            <a:avLst/>
          </a:prstGeom>
          <a:noFill/>
        </p:spPr>
      </p:pic>
      <p:sp>
        <p:nvSpPr>
          <p:cNvPr id="27650" name="Rectangle 2"/>
          <p:cNvSpPr>
            <a:spLocks noGrp="1" noChangeArrowheads="1"/>
          </p:cNvSpPr>
          <p:nvPr>
            <p:ph type="title"/>
          </p:nvPr>
        </p:nvSpPr>
        <p:spPr/>
        <p:txBody>
          <a:bodyPr/>
          <a:lstStyle/>
          <a:p>
            <a:r>
              <a:rPr lang="en-GB" smtClean="0"/>
              <a:t>Market Segments</a:t>
            </a:r>
            <a:endParaRPr lang="en-GB"/>
          </a:p>
        </p:txBody>
      </p:sp>
      <p:sp>
        <p:nvSpPr>
          <p:cNvPr id="27651" name="Rectangle 3"/>
          <p:cNvSpPr>
            <a:spLocks noGrp="1" noChangeArrowheads="1"/>
          </p:cNvSpPr>
          <p:nvPr>
            <p:ph idx="1"/>
          </p:nvPr>
        </p:nvSpPr>
        <p:spPr/>
        <p:txBody>
          <a:bodyPr/>
          <a:lstStyle/>
          <a:p>
            <a:r>
              <a:rPr lang="en-GB" smtClean="0"/>
              <a:t>Each of these market segments (GEOGRAPHIC, DEMOGRAPHIC, PSYCHOGRAPHIC, BEHAVIOURISTIC) can be broken down further and products can be targeted at a much narrower group of people. </a:t>
            </a:r>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Market Segments</a:t>
            </a:r>
            <a:endParaRPr lang="en-GB"/>
          </a:p>
        </p:txBody>
      </p:sp>
      <p:sp>
        <p:nvSpPr>
          <p:cNvPr id="28675" name="Rectangle 3"/>
          <p:cNvSpPr>
            <a:spLocks noGrp="1" noChangeArrowheads="1"/>
          </p:cNvSpPr>
          <p:nvPr>
            <p:ph idx="1"/>
          </p:nvPr>
        </p:nvSpPr>
        <p:spPr/>
        <p:txBody>
          <a:bodyPr>
            <a:normAutofit fontScale="85000" lnSpcReduction="10000"/>
          </a:bodyPr>
          <a:lstStyle/>
          <a:p>
            <a:r>
              <a:rPr lang="en-GB" smtClean="0"/>
              <a:t>For example, age can be used to divide the population into six segments:</a:t>
            </a:r>
            <a:endParaRPr lang="en-US" smtClean="0"/>
          </a:p>
          <a:p>
            <a:r>
              <a:rPr lang="en-GB" smtClean="0"/>
              <a:t>5 to 10 years: this age group could be classified as fun years</a:t>
            </a:r>
          </a:p>
          <a:p>
            <a:r>
              <a:rPr lang="en-GB" smtClean="0"/>
              <a:t>11 to 17 years: these are often fashion driven years</a:t>
            </a:r>
          </a:p>
          <a:p>
            <a:r>
              <a:rPr lang="en-GB" smtClean="0"/>
              <a:t>18 to 25: most people become independent.</a:t>
            </a:r>
          </a:p>
          <a:p>
            <a:r>
              <a:rPr lang="en-GB" smtClean="0"/>
              <a:t>26 to 35: many people are motivated by their career</a:t>
            </a:r>
          </a:p>
          <a:p>
            <a:r>
              <a:rPr lang="en-GB" smtClean="0"/>
              <a:t>36 to 55: often family becomes the major priority</a:t>
            </a:r>
          </a:p>
          <a:p>
            <a:r>
              <a:rPr lang="en-GB" smtClean="0"/>
              <a:t>56 +: this is a time when more choice is available.</a:t>
            </a:r>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mtClean="0"/>
              <a:t>Marketing Mix</a:t>
            </a:r>
            <a:endParaRPr lang="en-GB"/>
          </a:p>
        </p:txBody>
      </p:sp>
      <p:sp>
        <p:nvSpPr>
          <p:cNvPr id="30723" name="Rectangle 3"/>
          <p:cNvSpPr>
            <a:spLocks noGrp="1" noChangeArrowheads="1"/>
          </p:cNvSpPr>
          <p:nvPr>
            <p:ph idx="1"/>
          </p:nvPr>
        </p:nvSpPr>
        <p:spPr/>
        <p:txBody>
          <a:bodyPr/>
          <a:lstStyle/>
          <a:p>
            <a:r>
              <a:rPr lang="en-GB" smtClean="0"/>
              <a:t>The marketing mix consists of everything that can be done to influence the demand for the product. </a:t>
            </a:r>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mtClean="0"/>
              <a:t>Marketing Mix</a:t>
            </a:r>
            <a:endParaRPr lang="en-GB"/>
          </a:p>
        </p:txBody>
      </p:sp>
      <p:sp>
        <p:nvSpPr>
          <p:cNvPr id="29699" name="Rectangle 3"/>
          <p:cNvSpPr>
            <a:spLocks noGrp="1" noChangeArrowheads="1"/>
          </p:cNvSpPr>
          <p:nvPr>
            <p:ph idx="1"/>
          </p:nvPr>
        </p:nvSpPr>
        <p:spPr/>
        <p:txBody>
          <a:bodyPr>
            <a:normAutofit fontScale="92500" lnSpcReduction="10000"/>
          </a:bodyPr>
          <a:lstStyle/>
          <a:p>
            <a:r>
              <a:rPr lang="en-GB" dirty="0" smtClean="0"/>
              <a:t>Known as a the “Four P’s”</a:t>
            </a:r>
          </a:p>
          <a:p>
            <a:r>
              <a:rPr lang="en-GB" b="1" dirty="0" smtClean="0">
                <a:solidFill>
                  <a:srgbClr val="FF0000"/>
                </a:solidFill>
              </a:rPr>
              <a:t>Product</a:t>
            </a:r>
            <a:r>
              <a:rPr lang="en-GB" dirty="0" smtClean="0"/>
              <a:t>: anything that can be offered to the market in order to satisfy a want or need.</a:t>
            </a:r>
          </a:p>
          <a:p>
            <a:r>
              <a:rPr lang="en-GB" b="1" dirty="0" smtClean="0">
                <a:solidFill>
                  <a:srgbClr val="FF0000"/>
                </a:solidFill>
              </a:rPr>
              <a:t>Price</a:t>
            </a:r>
            <a:r>
              <a:rPr lang="en-GB" dirty="0" smtClean="0"/>
              <a:t>: the amount charged by the company or exchanged by the consumer for a product.</a:t>
            </a:r>
          </a:p>
          <a:p>
            <a:r>
              <a:rPr lang="en-GB" b="1" dirty="0" smtClean="0">
                <a:solidFill>
                  <a:srgbClr val="FF0000"/>
                </a:solidFill>
              </a:rPr>
              <a:t>Place</a:t>
            </a:r>
            <a:r>
              <a:rPr lang="en-GB" dirty="0" smtClean="0"/>
              <a:t>: all the company’s activities that make the product available to the consumer.</a:t>
            </a:r>
          </a:p>
          <a:p>
            <a:r>
              <a:rPr lang="en-GB" b="1" dirty="0" smtClean="0">
                <a:solidFill>
                  <a:srgbClr val="FF0000"/>
                </a:solidFill>
              </a:rPr>
              <a:t>Promotion</a:t>
            </a:r>
            <a:r>
              <a:rPr lang="en-GB" dirty="0" smtClean="0"/>
              <a:t>: any activity which will advertise the product and its benefits to potential buyers.</a:t>
            </a:r>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mtClean="0"/>
              <a:t>Marketing Mix</a:t>
            </a:r>
            <a:endParaRPr lang="en-GB"/>
          </a:p>
        </p:txBody>
      </p:sp>
      <p:grpSp>
        <p:nvGrpSpPr>
          <p:cNvPr id="31758" name="Group 14"/>
          <p:cNvGrpSpPr>
            <a:grpSpLocks/>
          </p:cNvGrpSpPr>
          <p:nvPr/>
        </p:nvGrpSpPr>
        <p:grpSpPr bwMode="auto">
          <a:xfrm>
            <a:off x="611188" y="1844675"/>
            <a:ext cx="8064500" cy="3671888"/>
            <a:chOff x="385" y="1162"/>
            <a:chExt cx="5080" cy="2313"/>
          </a:xfrm>
        </p:grpSpPr>
        <p:sp>
          <p:nvSpPr>
            <p:cNvPr id="31749" name="Rectangle 5"/>
            <p:cNvSpPr>
              <a:spLocks noChangeArrowheads="1"/>
            </p:cNvSpPr>
            <p:nvPr/>
          </p:nvSpPr>
          <p:spPr bwMode="auto">
            <a:xfrm>
              <a:off x="385" y="1162"/>
              <a:ext cx="1118" cy="1724"/>
            </a:xfrm>
            <a:prstGeom prst="rect">
              <a:avLst/>
            </a:prstGeom>
            <a:solidFill>
              <a:srgbClr val="FFFFFF"/>
            </a:solidFill>
            <a:ln w="25400">
              <a:solidFill>
                <a:srgbClr val="000000"/>
              </a:solidFill>
              <a:miter lim="800000"/>
              <a:headEnd/>
              <a:tailEnd/>
            </a:ln>
          </p:spPr>
          <p:txBody>
            <a:bodyPr/>
            <a:lstStyle/>
            <a:p>
              <a:pPr algn="ctr">
                <a:spcBef>
                  <a:spcPts val="500"/>
                </a:spcBef>
                <a:spcAft>
                  <a:spcPts val="500"/>
                </a:spcAft>
              </a:pPr>
              <a:r>
                <a:rPr lang="en-GB" b="1" dirty="0">
                  <a:solidFill>
                    <a:srgbClr val="CC0000"/>
                  </a:solidFill>
                </a:rPr>
                <a:t>Product</a:t>
              </a:r>
            </a:p>
            <a:p>
              <a:r>
                <a:rPr lang="en-US" dirty="0"/>
                <a:t>Product range</a:t>
              </a:r>
            </a:p>
            <a:p>
              <a:r>
                <a:rPr lang="en-US" dirty="0"/>
                <a:t>Standards</a:t>
              </a:r>
            </a:p>
            <a:p>
              <a:r>
                <a:rPr lang="en-US" dirty="0"/>
                <a:t>Style</a:t>
              </a:r>
            </a:p>
            <a:p>
              <a:r>
                <a:rPr lang="en-US" dirty="0"/>
                <a:t>Features</a:t>
              </a:r>
            </a:p>
            <a:p>
              <a:r>
                <a:rPr lang="en-US" dirty="0"/>
                <a:t>Guarantee</a:t>
              </a:r>
            </a:p>
            <a:p>
              <a:r>
                <a:rPr lang="en-GB" dirty="0"/>
                <a:t>Packaging</a:t>
              </a:r>
            </a:p>
            <a:p>
              <a:r>
                <a:rPr lang="en-US" dirty="0"/>
                <a:t>Services</a:t>
              </a:r>
              <a:endParaRPr lang="en-GB" dirty="0"/>
            </a:p>
          </p:txBody>
        </p:sp>
        <p:sp>
          <p:nvSpPr>
            <p:cNvPr id="31750" name="Rectangle 6"/>
            <p:cNvSpPr>
              <a:spLocks noChangeArrowheads="1"/>
            </p:cNvSpPr>
            <p:nvPr/>
          </p:nvSpPr>
          <p:spPr bwMode="auto">
            <a:xfrm>
              <a:off x="1706" y="1162"/>
              <a:ext cx="1117" cy="1724"/>
            </a:xfrm>
            <a:prstGeom prst="rect">
              <a:avLst/>
            </a:prstGeom>
            <a:solidFill>
              <a:srgbClr val="FFFFFF"/>
            </a:solidFill>
            <a:ln w="25400">
              <a:solidFill>
                <a:srgbClr val="000000"/>
              </a:solidFill>
              <a:miter lim="800000"/>
              <a:headEnd/>
              <a:tailEnd/>
            </a:ln>
          </p:spPr>
          <p:txBody>
            <a:bodyPr/>
            <a:lstStyle/>
            <a:p>
              <a:pPr lvl="1"/>
              <a:r>
                <a:rPr lang="en-US" b="1">
                  <a:solidFill>
                    <a:srgbClr val="CC0000"/>
                  </a:solidFill>
                </a:rPr>
                <a:t>Price</a:t>
              </a:r>
            </a:p>
            <a:p>
              <a:r>
                <a:rPr lang="en-GB"/>
                <a:t>Product price</a:t>
              </a:r>
            </a:p>
            <a:p>
              <a:r>
                <a:rPr lang="en-US"/>
                <a:t>Reductions</a:t>
              </a:r>
            </a:p>
            <a:p>
              <a:r>
                <a:rPr lang="en-US"/>
                <a:t>Allowances</a:t>
              </a:r>
            </a:p>
            <a:p>
              <a:r>
                <a:rPr lang="en-US"/>
                <a:t>Payment terms</a:t>
              </a:r>
            </a:p>
            <a:p>
              <a:r>
                <a:rPr lang="en-US"/>
                <a:t>Credit agreements</a:t>
              </a:r>
              <a:endParaRPr lang="en-GB"/>
            </a:p>
          </p:txBody>
        </p:sp>
        <p:sp>
          <p:nvSpPr>
            <p:cNvPr id="31751" name="Rectangle 7"/>
            <p:cNvSpPr>
              <a:spLocks noChangeArrowheads="1"/>
            </p:cNvSpPr>
            <p:nvPr/>
          </p:nvSpPr>
          <p:spPr bwMode="auto">
            <a:xfrm>
              <a:off x="3027" y="1162"/>
              <a:ext cx="1117" cy="1724"/>
            </a:xfrm>
            <a:prstGeom prst="rect">
              <a:avLst/>
            </a:prstGeom>
            <a:solidFill>
              <a:srgbClr val="FFFFFF"/>
            </a:solidFill>
            <a:ln w="25400">
              <a:solidFill>
                <a:srgbClr val="000000"/>
              </a:solidFill>
              <a:miter lim="800000"/>
              <a:headEnd/>
              <a:tailEnd/>
            </a:ln>
          </p:spPr>
          <p:txBody>
            <a:bodyPr/>
            <a:lstStyle/>
            <a:p>
              <a:pPr lvl="1"/>
              <a:r>
                <a:rPr lang="en-US" b="1" dirty="0">
                  <a:solidFill>
                    <a:srgbClr val="CC0000"/>
                  </a:solidFill>
                </a:rPr>
                <a:t>Place</a:t>
              </a:r>
            </a:p>
            <a:p>
              <a:r>
                <a:rPr lang="en-US" dirty="0"/>
                <a:t>Retail outlets</a:t>
              </a:r>
            </a:p>
            <a:p>
              <a:r>
                <a:rPr lang="en-US" dirty="0"/>
                <a:t>Market breadth</a:t>
              </a:r>
            </a:p>
            <a:p>
              <a:r>
                <a:rPr lang="en-US" dirty="0"/>
                <a:t>Transportation</a:t>
              </a:r>
            </a:p>
            <a:p>
              <a:r>
                <a:rPr lang="en-US" dirty="0"/>
                <a:t>Location of outlets</a:t>
              </a:r>
              <a:endParaRPr lang="en-GB" dirty="0"/>
            </a:p>
          </p:txBody>
        </p:sp>
        <p:sp>
          <p:nvSpPr>
            <p:cNvPr id="31752" name="Rectangle 8"/>
            <p:cNvSpPr>
              <a:spLocks noChangeArrowheads="1"/>
            </p:cNvSpPr>
            <p:nvPr/>
          </p:nvSpPr>
          <p:spPr bwMode="auto">
            <a:xfrm>
              <a:off x="4347" y="1162"/>
              <a:ext cx="1118" cy="1724"/>
            </a:xfrm>
            <a:prstGeom prst="rect">
              <a:avLst/>
            </a:prstGeom>
            <a:solidFill>
              <a:srgbClr val="FFFFFF"/>
            </a:solidFill>
            <a:ln w="25400">
              <a:solidFill>
                <a:srgbClr val="000000"/>
              </a:solidFill>
              <a:miter lim="800000"/>
              <a:headEnd/>
              <a:tailEnd/>
            </a:ln>
          </p:spPr>
          <p:txBody>
            <a:bodyPr/>
            <a:lstStyle/>
            <a:p>
              <a:pPr algn="ctr">
                <a:spcBef>
                  <a:spcPts val="500"/>
                </a:spcBef>
                <a:spcAft>
                  <a:spcPts val="500"/>
                </a:spcAft>
              </a:pPr>
              <a:r>
                <a:rPr lang="en-GB" b="1" dirty="0">
                  <a:solidFill>
                    <a:srgbClr val="CC0000"/>
                  </a:solidFill>
                </a:rPr>
                <a:t>Promotion</a:t>
              </a:r>
            </a:p>
            <a:p>
              <a:r>
                <a:rPr lang="en-US" dirty="0"/>
                <a:t>Good advertising</a:t>
              </a:r>
            </a:p>
            <a:p>
              <a:r>
                <a:rPr lang="en-US" dirty="0"/>
                <a:t>Promotion strategy</a:t>
              </a:r>
            </a:p>
            <a:p>
              <a:r>
                <a:rPr lang="en-GB" dirty="0"/>
                <a:t>Selling strategy</a:t>
              </a:r>
            </a:p>
            <a:p>
              <a:r>
                <a:rPr lang="en-US" dirty="0"/>
                <a:t>Public image</a:t>
              </a:r>
              <a:endParaRPr lang="en-GB" dirty="0"/>
            </a:p>
          </p:txBody>
        </p:sp>
        <p:sp>
          <p:nvSpPr>
            <p:cNvPr id="31753" name="Rectangle 9"/>
            <p:cNvSpPr>
              <a:spLocks noChangeArrowheads="1"/>
            </p:cNvSpPr>
            <p:nvPr/>
          </p:nvSpPr>
          <p:spPr bwMode="auto">
            <a:xfrm>
              <a:off x="385" y="3170"/>
              <a:ext cx="5080" cy="305"/>
            </a:xfrm>
            <a:prstGeom prst="rect">
              <a:avLst/>
            </a:prstGeom>
            <a:solidFill>
              <a:srgbClr val="FFFFFF"/>
            </a:solidFill>
            <a:ln w="25400">
              <a:solidFill>
                <a:srgbClr val="000000"/>
              </a:solidFill>
              <a:miter lim="800000"/>
              <a:headEnd/>
              <a:tailEnd/>
            </a:ln>
          </p:spPr>
          <p:txBody>
            <a:bodyPr/>
            <a:lstStyle/>
            <a:p>
              <a:pPr algn="ctr"/>
              <a:endParaRPr lang="en-US" sz="200">
                <a:latin typeface="Times New Roman" pitchFamily="18" charset="0"/>
              </a:endParaRPr>
            </a:p>
            <a:p>
              <a:pPr algn="ctr">
                <a:spcBef>
                  <a:spcPts val="500"/>
                </a:spcBef>
                <a:spcAft>
                  <a:spcPts val="500"/>
                </a:spcAft>
              </a:pPr>
              <a:r>
                <a:rPr lang="en-GB" b="1">
                  <a:solidFill>
                    <a:srgbClr val="CC0000"/>
                  </a:solidFill>
                </a:rPr>
                <a:t>Target Market (Consumers)</a:t>
              </a:r>
            </a:p>
          </p:txBody>
        </p:sp>
        <p:sp>
          <p:nvSpPr>
            <p:cNvPr id="31754" name="Line 10"/>
            <p:cNvSpPr>
              <a:spLocks noChangeShapeType="1"/>
            </p:cNvSpPr>
            <p:nvPr/>
          </p:nvSpPr>
          <p:spPr bwMode="auto">
            <a:xfrm>
              <a:off x="893" y="2886"/>
              <a:ext cx="0" cy="284"/>
            </a:xfrm>
            <a:prstGeom prst="line">
              <a:avLst/>
            </a:prstGeom>
            <a:noFill/>
            <a:ln w="25400">
              <a:solidFill>
                <a:srgbClr val="000000"/>
              </a:solidFill>
              <a:round/>
              <a:headEnd/>
              <a:tailEnd type="triangle" w="lg" len="lg"/>
            </a:ln>
          </p:spPr>
          <p:txBody>
            <a:bodyPr/>
            <a:lstStyle/>
            <a:p>
              <a:endParaRPr lang="en-GB"/>
            </a:p>
          </p:txBody>
        </p:sp>
        <p:sp>
          <p:nvSpPr>
            <p:cNvPr id="31755" name="Line 11"/>
            <p:cNvSpPr>
              <a:spLocks noChangeShapeType="1"/>
            </p:cNvSpPr>
            <p:nvPr/>
          </p:nvSpPr>
          <p:spPr bwMode="auto">
            <a:xfrm>
              <a:off x="2265" y="2886"/>
              <a:ext cx="0" cy="293"/>
            </a:xfrm>
            <a:prstGeom prst="line">
              <a:avLst/>
            </a:prstGeom>
            <a:noFill/>
            <a:ln w="25400">
              <a:solidFill>
                <a:srgbClr val="000000"/>
              </a:solidFill>
              <a:round/>
              <a:headEnd/>
              <a:tailEnd type="triangle" w="lg" len="lg"/>
            </a:ln>
          </p:spPr>
          <p:txBody>
            <a:bodyPr/>
            <a:lstStyle/>
            <a:p>
              <a:endParaRPr lang="en-GB"/>
            </a:p>
          </p:txBody>
        </p:sp>
        <p:sp>
          <p:nvSpPr>
            <p:cNvPr id="31756" name="Line 12"/>
            <p:cNvSpPr>
              <a:spLocks noChangeShapeType="1"/>
            </p:cNvSpPr>
            <p:nvPr/>
          </p:nvSpPr>
          <p:spPr bwMode="auto">
            <a:xfrm>
              <a:off x="3585" y="2886"/>
              <a:ext cx="0" cy="293"/>
            </a:xfrm>
            <a:prstGeom prst="line">
              <a:avLst/>
            </a:prstGeom>
            <a:noFill/>
            <a:ln w="25400">
              <a:solidFill>
                <a:srgbClr val="000000"/>
              </a:solidFill>
              <a:round/>
              <a:headEnd/>
              <a:tailEnd type="triangle" w="lg" len="lg"/>
            </a:ln>
          </p:spPr>
          <p:txBody>
            <a:bodyPr/>
            <a:lstStyle/>
            <a:p>
              <a:endParaRPr lang="en-GB"/>
            </a:p>
          </p:txBody>
        </p:sp>
        <p:sp>
          <p:nvSpPr>
            <p:cNvPr id="31757" name="Line 13"/>
            <p:cNvSpPr>
              <a:spLocks noChangeShapeType="1"/>
            </p:cNvSpPr>
            <p:nvPr/>
          </p:nvSpPr>
          <p:spPr bwMode="auto">
            <a:xfrm>
              <a:off x="4957" y="2886"/>
              <a:ext cx="0" cy="284"/>
            </a:xfrm>
            <a:prstGeom prst="line">
              <a:avLst/>
            </a:prstGeom>
            <a:noFill/>
            <a:ln w="25400">
              <a:solidFill>
                <a:srgbClr val="000000"/>
              </a:solidFill>
              <a:round/>
              <a:headEnd/>
              <a:tailEnd type="triangle" w="lg" len="lg"/>
            </a:ln>
          </p:spPr>
          <p:txBody>
            <a:bodyPr/>
            <a:lstStyle/>
            <a:p>
              <a:endParaRPr lang="en-GB"/>
            </a:p>
          </p:txBody>
        </p:sp>
      </p:grpSp>
      <p:grpSp>
        <p:nvGrpSpPr>
          <p:cNvPr id="15" name="Group 14"/>
          <p:cNvGrpSpPr/>
          <p:nvPr/>
        </p:nvGrpSpPr>
        <p:grpSpPr>
          <a:xfrm>
            <a:off x="0" y="6453336"/>
            <a:ext cx="8964488" cy="360040"/>
            <a:chOff x="0" y="6453336"/>
            <a:chExt cx="8964488" cy="360040"/>
          </a:xfrm>
        </p:grpSpPr>
        <p:sp>
          <p:nvSpPr>
            <p:cNvPr id="16" name="Rectangle 1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smtClean="0"/>
              <a:t>Marketing Mix</a:t>
            </a:r>
            <a:endParaRPr lang="en-GB"/>
          </a:p>
        </p:txBody>
      </p:sp>
      <p:sp>
        <p:nvSpPr>
          <p:cNvPr id="32771" name="Rectangle 3"/>
          <p:cNvSpPr>
            <a:spLocks noGrp="1" noChangeArrowheads="1"/>
          </p:cNvSpPr>
          <p:nvPr>
            <p:ph idx="1"/>
          </p:nvPr>
        </p:nvSpPr>
        <p:spPr/>
        <p:txBody>
          <a:bodyPr/>
          <a:lstStyle/>
          <a:p>
            <a:r>
              <a:rPr lang="en-GB" smtClean="0"/>
              <a:t>CONSUMER BENEFITS</a:t>
            </a:r>
          </a:p>
          <a:p>
            <a:pPr lvl="1"/>
            <a:r>
              <a:rPr lang="en-US" smtClean="0"/>
              <a:t>Product: the consumer’s wants and needs are met by the product.</a:t>
            </a:r>
            <a:endParaRPr lang="en-GB" smtClean="0"/>
          </a:p>
          <a:p>
            <a:pPr lvl="1"/>
            <a:r>
              <a:rPr lang="en-US" smtClean="0"/>
              <a:t>Price: the cost to the consumer is affordable and competitive</a:t>
            </a:r>
            <a:endParaRPr lang="en-GB" smtClean="0"/>
          </a:p>
          <a:p>
            <a:pPr lvl="1"/>
            <a:r>
              <a:rPr lang="en-US" smtClean="0"/>
              <a:t>Place: the product is accessible to the consumer to buy.</a:t>
            </a:r>
            <a:endParaRPr lang="en-GB" smtClean="0"/>
          </a:p>
          <a:p>
            <a:pPr lvl="1"/>
            <a:r>
              <a:rPr lang="en-US" smtClean="0"/>
              <a:t>Promotion: the product should appeal to the consumer.</a:t>
            </a:r>
          </a:p>
          <a:p>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Marketing &amp; Sales</a:t>
            </a:r>
            <a:endParaRPr lang="en-GB"/>
          </a:p>
        </p:txBody>
      </p:sp>
      <p:sp>
        <p:nvSpPr>
          <p:cNvPr id="33795" name="Rectangle 3"/>
          <p:cNvSpPr>
            <a:spLocks noGrp="1" noChangeArrowheads="1"/>
          </p:cNvSpPr>
          <p:nvPr>
            <p:ph idx="1"/>
          </p:nvPr>
        </p:nvSpPr>
        <p:spPr/>
        <p:txBody>
          <a:bodyPr/>
          <a:lstStyle/>
          <a:p>
            <a:r>
              <a:rPr lang="en-GB" smtClean="0"/>
              <a:t>Today’s market requires a more sophisticated approach and all successful manufacturers spend a lot time and money informing the public about their product and persuading us to buy it (about 5% of the price of a new car is spent on marketing). </a:t>
            </a:r>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mtClean="0"/>
              <a:t>Marketing &amp; Sales</a:t>
            </a:r>
            <a:endParaRPr lang="en-GB"/>
          </a:p>
        </p:txBody>
      </p:sp>
      <p:sp>
        <p:nvSpPr>
          <p:cNvPr id="34819" name="Rectangle 3"/>
          <p:cNvSpPr>
            <a:spLocks noGrp="1" noChangeArrowheads="1"/>
          </p:cNvSpPr>
          <p:nvPr>
            <p:ph idx="1"/>
          </p:nvPr>
        </p:nvSpPr>
        <p:spPr/>
        <p:txBody>
          <a:bodyPr>
            <a:normAutofit fontScale="92500" lnSpcReduction="10000"/>
          </a:bodyPr>
          <a:lstStyle/>
          <a:p>
            <a:r>
              <a:rPr lang="en-GB" smtClean="0"/>
              <a:t>Marketing begins early in the design process by seeing what the customer wants/needs using questionnaires or focus groups.  </a:t>
            </a:r>
          </a:p>
          <a:p>
            <a:r>
              <a:rPr lang="en-GB" smtClean="0"/>
              <a:t>Some manufacturers carryout this market research themselves, but most use specialised organisations such as Mori.  </a:t>
            </a:r>
          </a:p>
          <a:p>
            <a:r>
              <a:rPr lang="en-GB" smtClean="0"/>
              <a:t>Here the key to accurate market research is in the balance of the sample group (age, gender, family, social class, education and income), rather than its overall size.</a:t>
            </a:r>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mtClean="0"/>
              <a:t>Marketing &amp; Sales</a:t>
            </a:r>
            <a:endParaRPr lang="en-GB"/>
          </a:p>
        </p:txBody>
      </p:sp>
      <p:sp>
        <p:nvSpPr>
          <p:cNvPr id="35843" name="Rectangle 3"/>
          <p:cNvSpPr>
            <a:spLocks noGrp="1" noChangeArrowheads="1"/>
          </p:cNvSpPr>
          <p:nvPr>
            <p:ph idx="1"/>
          </p:nvPr>
        </p:nvSpPr>
        <p:spPr/>
        <p:txBody>
          <a:bodyPr/>
          <a:lstStyle/>
          <a:p>
            <a:r>
              <a:rPr lang="en-GB" smtClean="0"/>
              <a:t>Effective marketing is about creating a positive image for the product (and company) by associating it with the lifestyle and aspirations of the target market.  </a:t>
            </a:r>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Social Expectations</a:t>
            </a:r>
            <a:endParaRPr lang="en-GB"/>
          </a:p>
        </p:txBody>
      </p:sp>
      <p:sp>
        <p:nvSpPr>
          <p:cNvPr id="9219" name="Rectangle 3"/>
          <p:cNvSpPr>
            <a:spLocks noGrp="1" noChangeArrowheads="1"/>
          </p:cNvSpPr>
          <p:nvPr>
            <p:ph idx="1"/>
          </p:nvPr>
        </p:nvSpPr>
        <p:spPr/>
        <p:txBody>
          <a:bodyPr>
            <a:normAutofit lnSpcReduction="10000"/>
          </a:bodyPr>
          <a:lstStyle/>
          <a:p>
            <a:r>
              <a:rPr lang="en-GB" dirty="0" smtClean="0"/>
              <a:t>Designer must consider changing patterns of social behaviour when working on new products.</a:t>
            </a:r>
          </a:p>
          <a:p>
            <a:r>
              <a:rPr lang="en-GB" dirty="0" smtClean="0"/>
              <a:t>Aspects considered important in the design of products 50 years ago may not be seen as critical today.</a:t>
            </a:r>
          </a:p>
          <a:p>
            <a:r>
              <a:rPr lang="en-GB" dirty="0" smtClean="0"/>
              <a:t>Washing machines, microwave ovens and hairdryers are </a:t>
            </a:r>
            <a:r>
              <a:rPr lang="en-GB" u="sng" dirty="0" smtClean="0"/>
              <a:t>no longer considered a luxury; they are now felt to be essential</a:t>
            </a:r>
            <a:r>
              <a:rPr lang="en-GB" dirty="0" smtClean="0"/>
              <a:t>. </a:t>
            </a:r>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smtClean="0"/>
              <a:t>Marketing &amp; Sales</a:t>
            </a:r>
            <a:endParaRPr lang="en-GB"/>
          </a:p>
        </p:txBody>
      </p:sp>
      <p:sp>
        <p:nvSpPr>
          <p:cNvPr id="36867" name="Rectangle 3"/>
          <p:cNvSpPr>
            <a:spLocks noGrp="1" noChangeArrowheads="1"/>
          </p:cNvSpPr>
          <p:nvPr>
            <p:ph idx="1"/>
          </p:nvPr>
        </p:nvSpPr>
        <p:spPr>
          <a:xfrm>
            <a:off x="457200" y="1600200"/>
            <a:ext cx="8229600" cy="4925144"/>
          </a:xfrm>
        </p:spPr>
        <p:txBody>
          <a:bodyPr>
            <a:normAutofit fontScale="77500" lnSpcReduction="20000"/>
          </a:bodyPr>
          <a:lstStyle/>
          <a:p>
            <a:r>
              <a:rPr lang="en-GB" dirty="0" smtClean="0"/>
              <a:t>A marketing campaign may use some or all of the following marketing tools:</a:t>
            </a:r>
          </a:p>
          <a:p>
            <a:pPr lvl="1"/>
            <a:r>
              <a:rPr lang="en-GB" dirty="0" smtClean="0"/>
              <a:t>ADVERTISING - to create awareness and help establish a positive image. </a:t>
            </a:r>
          </a:p>
          <a:p>
            <a:pPr lvl="1"/>
            <a:r>
              <a:rPr lang="en-GB" dirty="0" smtClean="0"/>
              <a:t>SALES PROMOTIONS – these can add value (three for the price of two), or promote the product at the point of sale.</a:t>
            </a:r>
            <a:endParaRPr lang="en-US" dirty="0" smtClean="0"/>
          </a:p>
          <a:p>
            <a:pPr lvl="1"/>
            <a:r>
              <a:rPr lang="en-GB" dirty="0" smtClean="0"/>
              <a:t>PUBLIC RELATIONS (PR) – here the company will try to get as much free publicity as possible; regular press releases designed to get journalists to talk (write) about the product, celebrity endorsements and special events.</a:t>
            </a:r>
            <a:endParaRPr lang="en-US" dirty="0" smtClean="0"/>
          </a:p>
          <a:p>
            <a:pPr lvl="1"/>
            <a:r>
              <a:rPr lang="en-GB" dirty="0" smtClean="0"/>
              <a:t>SPONSORSHIP – of art &amp; sporting events, which are associated with the potential interest of the target market.</a:t>
            </a:r>
            <a:endParaRPr lang="en-US" dirty="0" smtClean="0"/>
          </a:p>
          <a:p>
            <a:pPr lvl="1"/>
            <a:r>
              <a:rPr lang="en-GB" dirty="0" smtClean="0"/>
              <a:t>DIRECT MARKETING – tailoring the message to the customer using databases, either compiled from existing customers (from returned guarantee cards) or bought from specialised companies, to help target the mail shots.</a:t>
            </a:r>
            <a:endParaRPr lang="en-US" dirty="0" smtClean="0"/>
          </a:p>
          <a:p>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9" descr="Untitled-1.png">
            <a:hlinkClick r:id="rId2" action="ppaction://hlinkpres?slideindex=1&amp;slidetitle="/>
          </p:cNvPr>
          <p:cNvPicPr>
            <a:picLocks noChangeAspect="1"/>
          </p:cNvPicPr>
          <p:nvPr/>
        </p:nvPicPr>
        <p:blipFill>
          <a:blip r:embed="rId3" cstate="print"/>
          <a:stretch>
            <a:fillRect/>
          </a:stretch>
        </p:blipFill>
        <p:spPr>
          <a:xfrm>
            <a:off x="7442413" y="6299270"/>
            <a:ext cx="1701587" cy="55873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mtClean="0"/>
              <a:t>Aesthetics</a:t>
            </a:r>
            <a:endParaRPr lang="en-US"/>
          </a:p>
        </p:txBody>
      </p:sp>
      <p:sp>
        <p:nvSpPr>
          <p:cNvPr id="3075" name="Rectangle 3"/>
          <p:cNvSpPr>
            <a:spLocks noGrp="1" noChangeArrowheads="1"/>
          </p:cNvSpPr>
          <p:nvPr>
            <p:ph idx="1"/>
          </p:nvPr>
        </p:nvSpPr>
        <p:spPr/>
        <p:txBody>
          <a:bodyPr/>
          <a:lstStyle/>
          <a:p>
            <a:r>
              <a:rPr lang="en-US" smtClean="0"/>
              <a:t>Concerned with how an object affects our senses visually.</a:t>
            </a:r>
          </a:p>
          <a:p>
            <a:r>
              <a:rPr lang="en-US" smtClean="0"/>
              <a:t>A product will normally be evaluated at the end of the design process but initial reactions will be based on its aesthetics (how it looks).</a:t>
            </a:r>
          </a:p>
          <a:p>
            <a:endParaRPr lang="en-US" smtClean="0"/>
          </a:p>
          <a:p>
            <a:endParaRPr lang="en-US" dirty="0"/>
          </a:p>
        </p:txBody>
      </p:sp>
      <p:grpSp>
        <p:nvGrpSpPr>
          <p:cNvPr id="2" name="Group 3"/>
          <p:cNvGrpSpPr/>
          <p:nvPr/>
        </p:nvGrpSpPr>
        <p:grpSpPr>
          <a:xfrm>
            <a:off x="0" y="6453336"/>
            <a:ext cx="8964488" cy="360040"/>
            <a:chOff x="0" y="6453336"/>
            <a:chExt cx="8964488" cy="360040"/>
          </a:xfrm>
          <a:solidFill>
            <a:srgbClr val="C00000"/>
          </a:solidFill>
        </p:grpSpPr>
        <p:sp>
          <p:nvSpPr>
            <p:cNvPr id="5" name="Rectangle 4"/>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smtClean="0"/>
              <a:t>Aesthetics</a:t>
            </a:r>
            <a:endParaRPr lang="en-US"/>
          </a:p>
        </p:txBody>
      </p:sp>
      <p:sp>
        <p:nvSpPr>
          <p:cNvPr id="22531" name="Rectangle 3"/>
          <p:cNvSpPr>
            <a:spLocks noGrp="1" noChangeArrowheads="1"/>
          </p:cNvSpPr>
          <p:nvPr>
            <p:ph idx="1"/>
          </p:nvPr>
        </p:nvSpPr>
        <p:spPr/>
        <p:txBody>
          <a:bodyPr/>
          <a:lstStyle/>
          <a:p>
            <a:r>
              <a:rPr lang="en-GB" smtClean="0"/>
              <a:t>First impressions count; so designers must consider aesthetics when developing a product in order to maximise sales.</a:t>
            </a:r>
          </a:p>
          <a:p>
            <a:r>
              <a:rPr lang="en-GB" smtClean="0"/>
              <a:t>Like colour, form plays a major part in product design.</a:t>
            </a:r>
          </a:p>
          <a:p>
            <a:endParaRPr lang="en-US" dirty="0"/>
          </a:p>
        </p:txBody>
      </p:sp>
      <p:grpSp>
        <p:nvGrpSpPr>
          <p:cNvPr id="2" name="Group 3"/>
          <p:cNvGrpSpPr/>
          <p:nvPr/>
        </p:nvGrpSpPr>
        <p:grpSpPr>
          <a:xfrm>
            <a:off x="0" y="6453336"/>
            <a:ext cx="8964488" cy="360040"/>
            <a:chOff x="0" y="6453336"/>
            <a:chExt cx="8964488" cy="360040"/>
          </a:xfrm>
          <a:solidFill>
            <a:srgbClr val="C00000"/>
          </a:solidFill>
        </p:grpSpPr>
        <p:sp>
          <p:nvSpPr>
            <p:cNvPr id="5" name="Rectangle 4"/>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smtClean="0"/>
              <a:t>Aesthetics</a:t>
            </a:r>
            <a:endParaRPr lang="en-US"/>
          </a:p>
        </p:txBody>
      </p:sp>
      <p:sp>
        <p:nvSpPr>
          <p:cNvPr id="4099" name="Rectangle 3"/>
          <p:cNvSpPr>
            <a:spLocks noGrp="1" noChangeArrowheads="1"/>
          </p:cNvSpPr>
          <p:nvPr>
            <p:ph idx="1"/>
          </p:nvPr>
        </p:nvSpPr>
        <p:spPr/>
        <p:txBody>
          <a:bodyPr/>
          <a:lstStyle/>
          <a:p>
            <a:r>
              <a:rPr lang="en-GB" smtClean="0"/>
              <a:t>Aesthetics takes into account a whole range of factors such as:</a:t>
            </a:r>
          </a:p>
          <a:p>
            <a:endParaRPr lang="en-US"/>
          </a:p>
        </p:txBody>
      </p:sp>
      <p:grpSp>
        <p:nvGrpSpPr>
          <p:cNvPr id="2" name="Group 4"/>
          <p:cNvGrpSpPr>
            <a:grpSpLocks/>
          </p:cNvGrpSpPr>
          <p:nvPr/>
        </p:nvGrpSpPr>
        <p:grpSpPr bwMode="auto">
          <a:xfrm>
            <a:off x="1135063" y="2775098"/>
            <a:ext cx="6605587" cy="3678238"/>
            <a:chOff x="657" y="1344"/>
            <a:chExt cx="4161" cy="2317"/>
          </a:xfrm>
        </p:grpSpPr>
        <p:sp>
          <p:nvSpPr>
            <p:cNvPr id="4101" name="Text Box 5"/>
            <p:cNvSpPr txBox="1">
              <a:spLocks noChangeArrowheads="1"/>
            </p:cNvSpPr>
            <p:nvPr/>
          </p:nvSpPr>
          <p:spPr bwMode="auto">
            <a:xfrm>
              <a:off x="657" y="1797"/>
              <a:ext cx="474" cy="231"/>
            </a:xfrm>
            <a:prstGeom prst="rect">
              <a:avLst/>
            </a:prstGeom>
            <a:noFill/>
            <a:ln w="9525">
              <a:noFill/>
              <a:miter lim="800000"/>
              <a:headEnd/>
              <a:tailEnd/>
            </a:ln>
            <a:effectLst/>
          </p:spPr>
          <p:txBody>
            <a:bodyPr>
              <a:spAutoFit/>
            </a:bodyPr>
            <a:lstStyle/>
            <a:p>
              <a:pPr>
                <a:spcBef>
                  <a:spcPct val="50000"/>
                </a:spcBef>
              </a:pPr>
              <a:r>
                <a:rPr lang="en-GB" b="1">
                  <a:solidFill>
                    <a:srgbClr val="FF0000"/>
                  </a:solidFill>
                </a:rPr>
                <a:t>Line</a:t>
              </a:r>
            </a:p>
          </p:txBody>
        </p:sp>
        <p:sp>
          <p:nvSpPr>
            <p:cNvPr id="4102" name="Text Box 6"/>
            <p:cNvSpPr txBox="1">
              <a:spLocks noChangeArrowheads="1"/>
            </p:cNvSpPr>
            <p:nvPr/>
          </p:nvSpPr>
          <p:spPr bwMode="auto">
            <a:xfrm>
              <a:off x="3168" y="1344"/>
              <a:ext cx="574" cy="231"/>
            </a:xfrm>
            <a:prstGeom prst="rect">
              <a:avLst/>
            </a:prstGeom>
            <a:noFill/>
            <a:ln w="9525">
              <a:noFill/>
              <a:miter lim="800000"/>
              <a:headEnd/>
              <a:tailEnd/>
            </a:ln>
            <a:effectLst/>
          </p:spPr>
          <p:txBody>
            <a:bodyPr>
              <a:spAutoFit/>
            </a:bodyPr>
            <a:lstStyle/>
            <a:p>
              <a:pPr>
                <a:spcBef>
                  <a:spcPct val="50000"/>
                </a:spcBef>
              </a:pPr>
              <a:r>
                <a:rPr lang="en-GB" b="1">
                  <a:solidFill>
                    <a:srgbClr val="FF0000"/>
                  </a:solidFill>
                </a:rPr>
                <a:t>Shape</a:t>
              </a:r>
            </a:p>
          </p:txBody>
        </p:sp>
        <p:sp>
          <p:nvSpPr>
            <p:cNvPr id="4103" name="Text Box 7"/>
            <p:cNvSpPr txBox="1">
              <a:spLocks noChangeArrowheads="1"/>
            </p:cNvSpPr>
            <p:nvPr/>
          </p:nvSpPr>
          <p:spPr bwMode="auto">
            <a:xfrm>
              <a:off x="2064" y="3249"/>
              <a:ext cx="528" cy="231"/>
            </a:xfrm>
            <a:prstGeom prst="rect">
              <a:avLst/>
            </a:prstGeom>
            <a:noFill/>
            <a:ln w="9525">
              <a:noFill/>
              <a:miter lim="800000"/>
              <a:headEnd/>
              <a:tailEnd/>
            </a:ln>
            <a:effectLst/>
          </p:spPr>
          <p:txBody>
            <a:bodyPr>
              <a:spAutoFit/>
            </a:bodyPr>
            <a:lstStyle/>
            <a:p>
              <a:pPr>
                <a:spcBef>
                  <a:spcPct val="50000"/>
                </a:spcBef>
              </a:pPr>
              <a:r>
                <a:rPr lang="en-GB" b="1">
                  <a:solidFill>
                    <a:srgbClr val="FF0000"/>
                  </a:solidFill>
                </a:rPr>
                <a:t>Form</a:t>
              </a:r>
            </a:p>
          </p:txBody>
        </p:sp>
        <p:sp>
          <p:nvSpPr>
            <p:cNvPr id="4104" name="Text Box 8"/>
            <p:cNvSpPr txBox="1">
              <a:spLocks noChangeArrowheads="1"/>
            </p:cNvSpPr>
            <p:nvPr/>
          </p:nvSpPr>
          <p:spPr bwMode="auto">
            <a:xfrm>
              <a:off x="912" y="3120"/>
              <a:ext cx="834" cy="231"/>
            </a:xfrm>
            <a:prstGeom prst="rect">
              <a:avLst/>
            </a:prstGeom>
            <a:noFill/>
            <a:ln w="9525">
              <a:noFill/>
              <a:miter lim="800000"/>
              <a:headEnd/>
              <a:tailEnd/>
            </a:ln>
            <a:effectLst/>
          </p:spPr>
          <p:txBody>
            <a:bodyPr>
              <a:spAutoFit/>
            </a:bodyPr>
            <a:lstStyle/>
            <a:p>
              <a:pPr>
                <a:spcBef>
                  <a:spcPct val="50000"/>
                </a:spcBef>
              </a:pPr>
              <a:r>
                <a:rPr lang="en-GB"/>
                <a:t>Proportion</a:t>
              </a:r>
            </a:p>
          </p:txBody>
        </p:sp>
        <p:sp>
          <p:nvSpPr>
            <p:cNvPr id="4105" name="Text Box 9"/>
            <p:cNvSpPr txBox="1">
              <a:spLocks noChangeArrowheads="1"/>
            </p:cNvSpPr>
            <p:nvPr/>
          </p:nvSpPr>
          <p:spPr bwMode="auto">
            <a:xfrm>
              <a:off x="4105" y="1616"/>
              <a:ext cx="713" cy="231"/>
            </a:xfrm>
            <a:prstGeom prst="rect">
              <a:avLst/>
            </a:prstGeom>
            <a:noFill/>
            <a:ln w="9525">
              <a:noFill/>
              <a:miter lim="800000"/>
              <a:headEnd/>
              <a:tailEnd/>
            </a:ln>
            <a:effectLst/>
          </p:spPr>
          <p:txBody>
            <a:bodyPr>
              <a:spAutoFit/>
            </a:bodyPr>
            <a:lstStyle/>
            <a:p>
              <a:pPr>
                <a:spcBef>
                  <a:spcPct val="50000"/>
                </a:spcBef>
              </a:pPr>
              <a:r>
                <a:rPr lang="en-GB"/>
                <a:t>Contrast</a:t>
              </a:r>
            </a:p>
          </p:txBody>
        </p:sp>
        <p:sp>
          <p:nvSpPr>
            <p:cNvPr id="4106" name="Text Box 10"/>
            <p:cNvSpPr txBox="1">
              <a:spLocks noChangeArrowheads="1"/>
            </p:cNvSpPr>
            <p:nvPr/>
          </p:nvSpPr>
          <p:spPr bwMode="auto">
            <a:xfrm>
              <a:off x="4014" y="3022"/>
              <a:ext cx="718" cy="231"/>
            </a:xfrm>
            <a:prstGeom prst="rect">
              <a:avLst/>
            </a:prstGeom>
            <a:noFill/>
            <a:ln w="9525">
              <a:noFill/>
              <a:miter lim="800000"/>
              <a:headEnd/>
              <a:tailEnd/>
            </a:ln>
            <a:effectLst/>
          </p:spPr>
          <p:txBody>
            <a:bodyPr>
              <a:spAutoFit/>
            </a:bodyPr>
            <a:lstStyle/>
            <a:p>
              <a:pPr>
                <a:spcBef>
                  <a:spcPct val="50000"/>
                </a:spcBef>
              </a:pPr>
              <a:r>
                <a:rPr lang="en-GB"/>
                <a:t>Harmony</a:t>
              </a:r>
            </a:p>
          </p:txBody>
        </p:sp>
        <p:sp>
          <p:nvSpPr>
            <p:cNvPr id="4107" name="Text Box 11"/>
            <p:cNvSpPr txBox="1">
              <a:spLocks noChangeArrowheads="1"/>
            </p:cNvSpPr>
            <p:nvPr/>
          </p:nvSpPr>
          <p:spPr bwMode="auto">
            <a:xfrm>
              <a:off x="672" y="2400"/>
              <a:ext cx="620" cy="231"/>
            </a:xfrm>
            <a:prstGeom prst="rect">
              <a:avLst/>
            </a:prstGeom>
            <a:noFill/>
            <a:ln w="9525">
              <a:noFill/>
              <a:miter lim="800000"/>
              <a:headEnd/>
              <a:tailEnd/>
            </a:ln>
            <a:effectLst/>
          </p:spPr>
          <p:txBody>
            <a:bodyPr>
              <a:spAutoFit/>
            </a:bodyPr>
            <a:lstStyle/>
            <a:p>
              <a:pPr>
                <a:spcBef>
                  <a:spcPct val="50000"/>
                </a:spcBef>
              </a:pPr>
              <a:r>
                <a:rPr lang="en-GB"/>
                <a:t>Pattern</a:t>
              </a:r>
            </a:p>
          </p:txBody>
        </p:sp>
        <p:sp>
          <p:nvSpPr>
            <p:cNvPr id="4108" name="Text Box 12"/>
            <p:cNvSpPr txBox="1">
              <a:spLocks noChangeArrowheads="1"/>
            </p:cNvSpPr>
            <p:nvPr/>
          </p:nvSpPr>
          <p:spPr bwMode="auto">
            <a:xfrm>
              <a:off x="2971" y="3430"/>
              <a:ext cx="640" cy="231"/>
            </a:xfrm>
            <a:prstGeom prst="rect">
              <a:avLst/>
            </a:prstGeom>
            <a:noFill/>
            <a:ln w="9525">
              <a:noFill/>
              <a:miter lim="800000"/>
              <a:headEnd/>
              <a:tailEnd/>
            </a:ln>
            <a:effectLst/>
          </p:spPr>
          <p:txBody>
            <a:bodyPr>
              <a:spAutoFit/>
            </a:bodyPr>
            <a:lstStyle/>
            <a:p>
              <a:pPr>
                <a:spcBef>
                  <a:spcPct val="50000"/>
                </a:spcBef>
              </a:pPr>
              <a:r>
                <a:rPr lang="en-GB"/>
                <a:t>Texture</a:t>
              </a:r>
            </a:p>
          </p:txBody>
        </p:sp>
        <p:sp>
          <p:nvSpPr>
            <p:cNvPr id="4109" name="Text Box 13"/>
            <p:cNvSpPr txBox="1">
              <a:spLocks noChangeArrowheads="1"/>
            </p:cNvSpPr>
            <p:nvPr/>
          </p:nvSpPr>
          <p:spPr bwMode="auto">
            <a:xfrm>
              <a:off x="1111" y="1344"/>
              <a:ext cx="674" cy="231"/>
            </a:xfrm>
            <a:prstGeom prst="rect">
              <a:avLst/>
            </a:prstGeom>
            <a:noFill/>
            <a:ln w="9525">
              <a:noFill/>
              <a:miter lim="800000"/>
              <a:headEnd/>
              <a:tailEnd/>
            </a:ln>
            <a:effectLst/>
          </p:spPr>
          <p:txBody>
            <a:bodyPr>
              <a:spAutoFit/>
            </a:bodyPr>
            <a:lstStyle/>
            <a:p>
              <a:pPr>
                <a:spcBef>
                  <a:spcPct val="50000"/>
                </a:spcBef>
              </a:pPr>
              <a:r>
                <a:rPr lang="en-GB"/>
                <a:t>Material</a:t>
              </a:r>
            </a:p>
          </p:txBody>
        </p:sp>
        <p:sp>
          <p:nvSpPr>
            <p:cNvPr id="4110" name="Text Box 14"/>
            <p:cNvSpPr txBox="1">
              <a:spLocks noChangeArrowheads="1"/>
            </p:cNvSpPr>
            <p:nvPr/>
          </p:nvSpPr>
          <p:spPr bwMode="auto">
            <a:xfrm>
              <a:off x="4195" y="2296"/>
              <a:ext cx="617" cy="231"/>
            </a:xfrm>
            <a:prstGeom prst="rect">
              <a:avLst/>
            </a:prstGeom>
            <a:noFill/>
            <a:ln w="9525">
              <a:noFill/>
              <a:miter lim="800000"/>
              <a:headEnd/>
              <a:tailEnd/>
            </a:ln>
            <a:effectLst/>
          </p:spPr>
          <p:txBody>
            <a:bodyPr>
              <a:spAutoFit/>
            </a:bodyPr>
            <a:lstStyle/>
            <a:p>
              <a:pPr>
                <a:spcBef>
                  <a:spcPct val="50000"/>
                </a:spcBef>
              </a:pPr>
              <a:r>
                <a:rPr lang="en-GB" b="1">
                  <a:solidFill>
                    <a:srgbClr val="FF0000"/>
                  </a:solidFill>
                </a:rPr>
                <a:t>Colour</a:t>
              </a:r>
            </a:p>
          </p:txBody>
        </p:sp>
        <p:sp>
          <p:nvSpPr>
            <p:cNvPr id="4111" name="Text Box 15"/>
            <p:cNvSpPr txBox="1">
              <a:spLocks noChangeArrowheads="1"/>
            </p:cNvSpPr>
            <p:nvPr/>
          </p:nvSpPr>
          <p:spPr bwMode="auto">
            <a:xfrm>
              <a:off x="2304" y="1632"/>
              <a:ext cx="485" cy="231"/>
            </a:xfrm>
            <a:prstGeom prst="rect">
              <a:avLst/>
            </a:prstGeom>
            <a:noFill/>
            <a:ln w="9525">
              <a:noFill/>
              <a:miter lim="800000"/>
              <a:headEnd/>
              <a:tailEnd/>
            </a:ln>
            <a:effectLst/>
          </p:spPr>
          <p:txBody>
            <a:bodyPr>
              <a:spAutoFit/>
            </a:bodyPr>
            <a:lstStyle/>
            <a:p>
              <a:pPr>
                <a:spcBef>
                  <a:spcPct val="50000"/>
                </a:spcBef>
              </a:pPr>
              <a:r>
                <a:rPr lang="en-GB"/>
                <a:t>Light</a:t>
              </a:r>
            </a:p>
          </p:txBody>
        </p:sp>
        <p:sp>
          <p:nvSpPr>
            <p:cNvPr id="4112" name="Line 16"/>
            <p:cNvSpPr>
              <a:spLocks noChangeShapeType="1"/>
            </p:cNvSpPr>
            <p:nvPr/>
          </p:nvSpPr>
          <p:spPr bwMode="auto">
            <a:xfrm flipH="1" flipV="1">
              <a:off x="2562" y="1888"/>
              <a:ext cx="91" cy="272"/>
            </a:xfrm>
            <a:prstGeom prst="line">
              <a:avLst/>
            </a:prstGeom>
            <a:noFill/>
            <a:ln w="9525">
              <a:solidFill>
                <a:schemeClr val="tx1"/>
              </a:solidFill>
              <a:round/>
              <a:headEnd/>
              <a:tailEnd type="triangle" w="med" len="med"/>
            </a:ln>
            <a:effectLst/>
          </p:spPr>
          <p:txBody>
            <a:bodyPr/>
            <a:lstStyle/>
            <a:p>
              <a:endParaRPr lang="en-GB"/>
            </a:p>
          </p:txBody>
        </p:sp>
        <p:sp>
          <p:nvSpPr>
            <p:cNvPr id="4113" name="Line 17"/>
            <p:cNvSpPr>
              <a:spLocks noChangeShapeType="1"/>
            </p:cNvSpPr>
            <p:nvPr/>
          </p:nvSpPr>
          <p:spPr bwMode="auto">
            <a:xfrm flipV="1">
              <a:off x="3016" y="1570"/>
              <a:ext cx="408" cy="681"/>
            </a:xfrm>
            <a:prstGeom prst="line">
              <a:avLst/>
            </a:prstGeom>
            <a:noFill/>
            <a:ln w="9525">
              <a:solidFill>
                <a:schemeClr val="tx1"/>
              </a:solidFill>
              <a:round/>
              <a:headEnd/>
              <a:tailEnd type="triangle" w="med" len="med"/>
            </a:ln>
            <a:effectLst/>
          </p:spPr>
          <p:txBody>
            <a:bodyPr/>
            <a:lstStyle/>
            <a:p>
              <a:endParaRPr lang="en-GB"/>
            </a:p>
          </p:txBody>
        </p:sp>
        <p:sp>
          <p:nvSpPr>
            <p:cNvPr id="4114" name="Line 18"/>
            <p:cNvSpPr>
              <a:spLocks noChangeShapeType="1"/>
            </p:cNvSpPr>
            <p:nvPr/>
          </p:nvSpPr>
          <p:spPr bwMode="auto">
            <a:xfrm flipH="1" flipV="1">
              <a:off x="1111" y="1979"/>
              <a:ext cx="907" cy="362"/>
            </a:xfrm>
            <a:prstGeom prst="line">
              <a:avLst/>
            </a:prstGeom>
            <a:noFill/>
            <a:ln w="9525">
              <a:solidFill>
                <a:schemeClr val="tx1"/>
              </a:solidFill>
              <a:round/>
              <a:headEnd/>
              <a:tailEnd type="triangle" w="med" len="med"/>
            </a:ln>
            <a:effectLst/>
          </p:spPr>
          <p:txBody>
            <a:bodyPr/>
            <a:lstStyle/>
            <a:p>
              <a:endParaRPr lang="en-GB"/>
            </a:p>
          </p:txBody>
        </p:sp>
        <p:sp>
          <p:nvSpPr>
            <p:cNvPr id="4115" name="Line 19"/>
            <p:cNvSpPr>
              <a:spLocks noChangeShapeType="1"/>
            </p:cNvSpPr>
            <p:nvPr/>
          </p:nvSpPr>
          <p:spPr bwMode="auto">
            <a:xfrm flipH="1" flipV="1">
              <a:off x="1519" y="1570"/>
              <a:ext cx="726" cy="681"/>
            </a:xfrm>
            <a:prstGeom prst="line">
              <a:avLst/>
            </a:prstGeom>
            <a:noFill/>
            <a:ln w="9525">
              <a:solidFill>
                <a:schemeClr val="tx1"/>
              </a:solidFill>
              <a:round/>
              <a:headEnd/>
              <a:tailEnd type="triangle" w="med" len="med"/>
            </a:ln>
            <a:effectLst/>
          </p:spPr>
          <p:txBody>
            <a:bodyPr/>
            <a:lstStyle/>
            <a:p>
              <a:endParaRPr lang="en-GB"/>
            </a:p>
          </p:txBody>
        </p:sp>
        <p:sp>
          <p:nvSpPr>
            <p:cNvPr id="4116" name="Line 20"/>
            <p:cNvSpPr>
              <a:spLocks noChangeShapeType="1"/>
            </p:cNvSpPr>
            <p:nvPr/>
          </p:nvSpPr>
          <p:spPr bwMode="auto">
            <a:xfrm flipH="1">
              <a:off x="1247" y="2478"/>
              <a:ext cx="817" cy="45"/>
            </a:xfrm>
            <a:prstGeom prst="line">
              <a:avLst/>
            </a:prstGeom>
            <a:noFill/>
            <a:ln w="9525">
              <a:solidFill>
                <a:schemeClr val="tx1"/>
              </a:solidFill>
              <a:round/>
              <a:headEnd/>
              <a:tailEnd type="triangle" w="med" len="med"/>
            </a:ln>
            <a:effectLst/>
          </p:spPr>
          <p:txBody>
            <a:bodyPr/>
            <a:lstStyle/>
            <a:p>
              <a:endParaRPr lang="en-GB"/>
            </a:p>
          </p:txBody>
        </p:sp>
        <p:sp>
          <p:nvSpPr>
            <p:cNvPr id="4117" name="Line 21"/>
            <p:cNvSpPr>
              <a:spLocks noChangeShapeType="1"/>
            </p:cNvSpPr>
            <p:nvPr/>
          </p:nvSpPr>
          <p:spPr bwMode="auto">
            <a:xfrm flipH="1">
              <a:off x="1519" y="2568"/>
              <a:ext cx="817" cy="545"/>
            </a:xfrm>
            <a:prstGeom prst="line">
              <a:avLst/>
            </a:prstGeom>
            <a:noFill/>
            <a:ln w="9525">
              <a:solidFill>
                <a:schemeClr val="tx1"/>
              </a:solidFill>
              <a:round/>
              <a:headEnd/>
              <a:tailEnd type="triangle" w="med" len="med"/>
            </a:ln>
            <a:effectLst/>
          </p:spPr>
          <p:txBody>
            <a:bodyPr/>
            <a:lstStyle/>
            <a:p>
              <a:endParaRPr lang="en-GB"/>
            </a:p>
          </p:txBody>
        </p:sp>
        <p:sp>
          <p:nvSpPr>
            <p:cNvPr id="4118" name="Line 22"/>
            <p:cNvSpPr>
              <a:spLocks noChangeShapeType="1"/>
            </p:cNvSpPr>
            <p:nvPr/>
          </p:nvSpPr>
          <p:spPr bwMode="auto">
            <a:xfrm flipH="1">
              <a:off x="2336" y="2614"/>
              <a:ext cx="272" cy="635"/>
            </a:xfrm>
            <a:prstGeom prst="line">
              <a:avLst/>
            </a:prstGeom>
            <a:noFill/>
            <a:ln w="9525">
              <a:solidFill>
                <a:schemeClr val="tx1"/>
              </a:solidFill>
              <a:round/>
              <a:headEnd/>
              <a:tailEnd type="triangle" w="med" len="med"/>
            </a:ln>
            <a:effectLst/>
          </p:spPr>
          <p:txBody>
            <a:bodyPr/>
            <a:lstStyle/>
            <a:p>
              <a:endParaRPr lang="en-GB"/>
            </a:p>
          </p:txBody>
        </p:sp>
        <p:sp>
          <p:nvSpPr>
            <p:cNvPr id="4119" name="Line 23"/>
            <p:cNvSpPr>
              <a:spLocks noChangeShapeType="1"/>
            </p:cNvSpPr>
            <p:nvPr/>
          </p:nvSpPr>
          <p:spPr bwMode="auto">
            <a:xfrm>
              <a:off x="3016" y="2614"/>
              <a:ext cx="227" cy="816"/>
            </a:xfrm>
            <a:prstGeom prst="line">
              <a:avLst/>
            </a:prstGeom>
            <a:noFill/>
            <a:ln w="9525">
              <a:solidFill>
                <a:schemeClr val="tx1"/>
              </a:solidFill>
              <a:round/>
              <a:headEnd/>
              <a:tailEnd type="triangle" w="med" len="med"/>
            </a:ln>
            <a:effectLst/>
          </p:spPr>
          <p:txBody>
            <a:bodyPr/>
            <a:lstStyle/>
            <a:p>
              <a:endParaRPr lang="en-GB"/>
            </a:p>
          </p:txBody>
        </p:sp>
        <p:sp>
          <p:nvSpPr>
            <p:cNvPr id="4120" name="Line 24"/>
            <p:cNvSpPr>
              <a:spLocks noChangeShapeType="1"/>
            </p:cNvSpPr>
            <p:nvPr/>
          </p:nvSpPr>
          <p:spPr bwMode="auto">
            <a:xfrm>
              <a:off x="3470" y="2523"/>
              <a:ext cx="816" cy="544"/>
            </a:xfrm>
            <a:prstGeom prst="line">
              <a:avLst/>
            </a:prstGeom>
            <a:noFill/>
            <a:ln w="9525">
              <a:solidFill>
                <a:schemeClr val="tx1"/>
              </a:solidFill>
              <a:round/>
              <a:headEnd/>
              <a:tailEnd type="triangle" w="med" len="med"/>
            </a:ln>
            <a:effectLst/>
          </p:spPr>
          <p:txBody>
            <a:bodyPr/>
            <a:lstStyle/>
            <a:p>
              <a:endParaRPr lang="en-GB"/>
            </a:p>
          </p:txBody>
        </p:sp>
        <p:sp>
          <p:nvSpPr>
            <p:cNvPr id="4121" name="Line 25"/>
            <p:cNvSpPr>
              <a:spLocks noChangeShapeType="1"/>
            </p:cNvSpPr>
            <p:nvPr/>
          </p:nvSpPr>
          <p:spPr bwMode="auto">
            <a:xfrm>
              <a:off x="3560" y="2387"/>
              <a:ext cx="681" cy="45"/>
            </a:xfrm>
            <a:prstGeom prst="line">
              <a:avLst/>
            </a:prstGeom>
            <a:noFill/>
            <a:ln w="9525">
              <a:solidFill>
                <a:schemeClr val="tx1"/>
              </a:solidFill>
              <a:round/>
              <a:headEnd/>
              <a:tailEnd type="triangle" w="med" len="med"/>
            </a:ln>
            <a:effectLst/>
          </p:spPr>
          <p:txBody>
            <a:bodyPr/>
            <a:lstStyle/>
            <a:p>
              <a:endParaRPr lang="en-GB"/>
            </a:p>
          </p:txBody>
        </p:sp>
        <p:sp>
          <p:nvSpPr>
            <p:cNvPr id="4122" name="Line 26"/>
            <p:cNvSpPr>
              <a:spLocks noChangeShapeType="1"/>
            </p:cNvSpPr>
            <p:nvPr/>
          </p:nvSpPr>
          <p:spPr bwMode="auto">
            <a:xfrm flipV="1">
              <a:off x="3379" y="1842"/>
              <a:ext cx="953" cy="499"/>
            </a:xfrm>
            <a:prstGeom prst="line">
              <a:avLst/>
            </a:prstGeom>
            <a:noFill/>
            <a:ln w="9525">
              <a:solidFill>
                <a:schemeClr val="tx1"/>
              </a:solidFill>
              <a:round/>
              <a:headEnd/>
              <a:tailEnd type="triangle" w="med" len="med"/>
            </a:ln>
            <a:effectLst/>
          </p:spPr>
          <p:txBody>
            <a:bodyPr/>
            <a:lstStyle/>
            <a:p>
              <a:endParaRPr lang="en-GB"/>
            </a:p>
          </p:txBody>
        </p:sp>
        <p:grpSp>
          <p:nvGrpSpPr>
            <p:cNvPr id="3" name="Group 27"/>
            <p:cNvGrpSpPr>
              <a:grpSpLocks/>
            </p:cNvGrpSpPr>
            <p:nvPr/>
          </p:nvGrpSpPr>
          <p:grpSpPr bwMode="auto">
            <a:xfrm>
              <a:off x="1968" y="2112"/>
              <a:ext cx="1632" cy="576"/>
              <a:chOff x="1968" y="2112"/>
              <a:chExt cx="1632" cy="576"/>
            </a:xfrm>
          </p:grpSpPr>
          <p:sp>
            <p:nvSpPr>
              <p:cNvPr id="4124" name="Oval 28"/>
              <p:cNvSpPr>
                <a:spLocks noChangeArrowheads="1"/>
              </p:cNvSpPr>
              <p:nvPr/>
            </p:nvSpPr>
            <p:spPr bwMode="auto">
              <a:xfrm>
                <a:off x="1968" y="2112"/>
                <a:ext cx="1632" cy="576"/>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125" name="Text Box 29"/>
              <p:cNvSpPr txBox="1">
                <a:spLocks noChangeArrowheads="1"/>
              </p:cNvSpPr>
              <p:nvPr/>
            </p:nvSpPr>
            <p:spPr bwMode="auto">
              <a:xfrm>
                <a:off x="2258" y="2296"/>
                <a:ext cx="1030" cy="231"/>
              </a:xfrm>
              <a:prstGeom prst="rect">
                <a:avLst/>
              </a:prstGeom>
              <a:noFill/>
              <a:ln w="9525">
                <a:noFill/>
                <a:miter lim="800000"/>
                <a:headEnd/>
                <a:tailEnd/>
              </a:ln>
              <a:effectLst/>
            </p:spPr>
            <p:txBody>
              <a:bodyPr>
                <a:spAutoFit/>
              </a:bodyPr>
              <a:lstStyle/>
              <a:p>
                <a:pPr>
                  <a:spcBef>
                    <a:spcPct val="50000"/>
                  </a:spcBef>
                </a:pPr>
                <a:r>
                  <a:rPr lang="en-GB" b="1"/>
                  <a:t>AESTHETICS</a:t>
                </a:r>
              </a:p>
            </p:txBody>
          </p:sp>
        </p:grpSp>
      </p:grpSp>
      <p:grpSp>
        <p:nvGrpSpPr>
          <p:cNvPr id="4" name="Group 29"/>
          <p:cNvGrpSpPr/>
          <p:nvPr/>
        </p:nvGrpSpPr>
        <p:grpSpPr>
          <a:xfrm>
            <a:off x="0" y="6453336"/>
            <a:ext cx="8964488" cy="360040"/>
            <a:chOff x="0" y="6453336"/>
            <a:chExt cx="8964488" cy="360040"/>
          </a:xfrm>
          <a:solidFill>
            <a:srgbClr val="C00000"/>
          </a:solidFill>
        </p:grpSpPr>
        <p:sp>
          <p:nvSpPr>
            <p:cNvPr id="31" name="Rectangle 30"/>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moke a1"/>
          <p:cNvPicPr>
            <a:picLocks noChangeAspect="1" noChangeArrowheads="1"/>
          </p:cNvPicPr>
          <p:nvPr/>
        </p:nvPicPr>
        <p:blipFill>
          <a:blip r:embed="rId2" cstate="print"/>
          <a:srcRect/>
          <a:stretch>
            <a:fillRect/>
          </a:stretch>
        </p:blipFill>
        <p:spPr bwMode="auto">
          <a:xfrm>
            <a:off x="539552" y="1124744"/>
            <a:ext cx="2808288" cy="2808288"/>
          </a:xfrm>
          <a:prstGeom prst="rect">
            <a:avLst/>
          </a:prstGeom>
          <a:noFill/>
          <a:ln w="9525">
            <a:noFill/>
            <a:miter lim="800000"/>
            <a:headEnd/>
            <a:tailEnd/>
          </a:ln>
        </p:spPr>
      </p:pic>
      <p:pic>
        <p:nvPicPr>
          <p:cNvPr id="5125" name="Picture 5" descr="smokea2"/>
          <p:cNvPicPr>
            <a:picLocks noChangeAspect="1" noChangeArrowheads="1"/>
          </p:cNvPicPr>
          <p:nvPr/>
        </p:nvPicPr>
        <p:blipFill>
          <a:blip r:embed="rId3" cstate="print"/>
          <a:srcRect/>
          <a:stretch>
            <a:fillRect/>
          </a:stretch>
        </p:blipFill>
        <p:spPr bwMode="auto">
          <a:xfrm>
            <a:off x="3275856" y="3429000"/>
            <a:ext cx="3024187" cy="2998787"/>
          </a:xfrm>
          <a:prstGeom prst="rect">
            <a:avLst/>
          </a:prstGeom>
          <a:noFill/>
          <a:ln w="9525">
            <a:noFill/>
            <a:miter lim="800000"/>
            <a:headEnd/>
            <a:tailEnd/>
          </a:ln>
        </p:spPr>
      </p:pic>
      <p:pic>
        <p:nvPicPr>
          <p:cNvPr id="5126" name="Picture 6" descr="smoke3"/>
          <p:cNvPicPr>
            <a:picLocks noChangeAspect="1" noChangeArrowheads="1"/>
          </p:cNvPicPr>
          <p:nvPr/>
        </p:nvPicPr>
        <p:blipFill>
          <a:blip r:embed="rId4" cstate="print"/>
          <a:srcRect t="12717" b="14201"/>
          <a:stretch>
            <a:fillRect/>
          </a:stretch>
        </p:blipFill>
        <p:spPr bwMode="auto">
          <a:xfrm>
            <a:off x="5076056" y="836712"/>
            <a:ext cx="3744912" cy="2736850"/>
          </a:xfrm>
          <a:prstGeom prst="rect">
            <a:avLst/>
          </a:prstGeom>
          <a:noFill/>
          <a:ln w="9525">
            <a:noFill/>
            <a:miter lim="800000"/>
            <a:headEnd/>
            <a:tailEnd/>
          </a:ln>
        </p:spPr>
      </p:pic>
      <p:grpSp>
        <p:nvGrpSpPr>
          <p:cNvPr id="2" name="Group 4"/>
          <p:cNvGrpSpPr/>
          <p:nvPr/>
        </p:nvGrpSpPr>
        <p:grpSpPr>
          <a:xfrm>
            <a:off x="0" y="6453336"/>
            <a:ext cx="8964488" cy="360040"/>
            <a:chOff x="0" y="6453336"/>
            <a:chExt cx="8964488" cy="360040"/>
          </a:xfrm>
          <a:solidFill>
            <a:srgbClr val="C00000"/>
          </a:solidFill>
        </p:grpSpPr>
        <p:sp>
          <p:nvSpPr>
            <p:cNvPr id="6" name="Rectangle 5"/>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g-star.com/media/images/sized/Friends_Marc_Newson.051_marc-newson_008/1600.jpeg"/>
          <p:cNvPicPr>
            <a:picLocks noChangeAspect="1" noChangeArrowheads="1"/>
          </p:cNvPicPr>
          <p:nvPr/>
        </p:nvPicPr>
        <p:blipFill>
          <a:blip r:embed="rId2" cstate="print"/>
          <a:srcRect l="1818" t="8090" r="2727" b="12630"/>
          <a:stretch>
            <a:fillRect/>
          </a:stretch>
        </p:blipFill>
        <p:spPr bwMode="auto">
          <a:xfrm>
            <a:off x="4572000" y="4388363"/>
            <a:ext cx="4464496" cy="2083431"/>
          </a:xfrm>
          <a:prstGeom prst="rect">
            <a:avLst/>
          </a:prstGeom>
          <a:noFill/>
        </p:spPr>
      </p:pic>
      <p:sp>
        <p:nvSpPr>
          <p:cNvPr id="6146" name="Rectangle 2"/>
          <p:cNvSpPr>
            <a:spLocks noGrp="1" noChangeArrowheads="1"/>
          </p:cNvSpPr>
          <p:nvPr>
            <p:ph type="title"/>
          </p:nvPr>
        </p:nvSpPr>
        <p:spPr/>
        <p:txBody>
          <a:bodyPr/>
          <a:lstStyle/>
          <a:p>
            <a:r>
              <a:rPr lang="en-GB" smtClean="0"/>
              <a:t>Aesthetics</a:t>
            </a:r>
            <a:endParaRPr lang="en-US" dirty="0"/>
          </a:p>
        </p:txBody>
      </p:sp>
      <p:sp>
        <p:nvSpPr>
          <p:cNvPr id="6147" name="Rectangle 3"/>
          <p:cNvSpPr>
            <a:spLocks noGrp="1" noChangeArrowheads="1"/>
          </p:cNvSpPr>
          <p:nvPr>
            <p:ph idx="1"/>
          </p:nvPr>
        </p:nvSpPr>
        <p:spPr/>
        <p:txBody>
          <a:bodyPr/>
          <a:lstStyle/>
          <a:p>
            <a:r>
              <a:rPr lang="en-GB" dirty="0" smtClean="0"/>
              <a:t>Certain shapes, particularly those based on the human body, can affect us in certain ways.  This is because these shapes often relate to our most primitive feelings.  Likewise, colours can affect us; experiments have shown that a red room will raise our blood pressure while a green room will lower it. </a:t>
            </a:r>
          </a:p>
          <a:p>
            <a:endParaRPr lang="en-US" dirty="0"/>
          </a:p>
        </p:txBody>
      </p:sp>
      <p:grpSp>
        <p:nvGrpSpPr>
          <p:cNvPr id="2" name="Group 4"/>
          <p:cNvGrpSpPr/>
          <p:nvPr/>
        </p:nvGrpSpPr>
        <p:grpSpPr>
          <a:xfrm>
            <a:off x="0" y="6453336"/>
            <a:ext cx="8964488" cy="360040"/>
            <a:chOff x="0" y="6453336"/>
            <a:chExt cx="8964488" cy="360040"/>
          </a:xfrm>
          <a:solidFill>
            <a:srgbClr val="C00000"/>
          </a:solidFill>
        </p:grpSpPr>
        <p:sp>
          <p:nvSpPr>
            <p:cNvPr id="6" name="Rectangle 5"/>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mtClean="0"/>
              <a:t>Contrast &amp; Harmony</a:t>
            </a:r>
            <a:endParaRPr lang="en-US"/>
          </a:p>
        </p:txBody>
      </p:sp>
      <p:sp>
        <p:nvSpPr>
          <p:cNvPr id="13" name="Content Placeholder 12"/>
          <p:cNvSpPr>
            <a:spLocks noGrp="1"/>
          </p:cNvSpPr>
          <p:nvPr>
            <p:ph idx="1"/>
          </p:nvPr>
        </p:nvSpPr>
        <p:spPr/>
        <p:txBody>
          <a:bodyPr/>
          <a:lstStyle/>
          <a:p>
            <a:r>
              <a:rPr lang="en-GB" smtClean="0"/>
              <a:t>The most dynamic of visual features. This is where different parts of a product are compared, any differences are made clear. </a:t>
            </a:r>
          </a:p>
          <a:p>
            <a:r>
              <a:rPr lang="en-GB" smtClean="0"/>
              <a:t>Contrast can be made using shape, size, colour, texture, pattern etc</a:t>
            </a:r>
            <a:endParaRPr lang="en-GB" dirty="0"/>
          </a:p>
        </p:txBody>
      </p:sp>
      <p:grpSp>
        <p:nvGrpSpPr>
          <p:cNvPr id="2" name="Group 13"/>
          <p:cNvGrpSpPr/>
          <p:nvPr/>
        </p:nvGrpSpPr>
        <p:grpSpPr>
          <a:xfrm>
            <a:off x="1690588" y="4366096"/>
            <a:ext cx="5473700" cy="1727200"/>
            <a:chOff x="1549400" y="4078064"/>
            <a:chExt cx="5473700" cy="1727200"/>
          </a:xfrm>
        </p:grpSpPr>
        <p:grpSp>
          <p:nvGrpSpPr>
            <p:cNvPr id="3" name="Group 5"/>
            <p:cNvGrpSpPr>
              <a:grpSpLocks/>
            </p:cNvGrpSpPr>
            <p:nvPr/>
          </p:nvGrpSpPr>
          <p:grpSpPr bwMode="auto">
            <a:xfrm>
              <a:off x="1549400" y="4078064"/>
              <a:ext cx="1584325" cy="1727200"/>
              <a:chOff x="793" y="2614"/>
              <a:chExt cx="998" cy="1088"/>
            </a:xfrm>
          </p:grpSpPr>
          <p:sp>
            <p:nvSpPr>
              <p:cNvPr id="7174" name="Oval 6"/>
              <p:cNvSpPr>
                <a:spLocks noChangeArrowheads="1"/>
              </p:cNvSpPr>
              <p:nvPr/>
            </p:nvSpPr>
            <p:spPr bwMode="auto">
              <a:xfrm>
                <a:off x="793" y="2614"/>
                <a:ext cx="545" cy="1088"/>
              </a:xfrm>
              <a:prstGeom prst="ellipse">
                <a:avLst/>
              </a:prstGeom>
              <a:solidFill>
                <a:schemeClr val="accent1"/>
              </a:solidFill>
              <a:ln w="19050">
                <a:solidFill>
                  <a:schemeClr val="tx1"/>
                </a:solidFill>
                <a:round/>
                <a:headEnd/>
                <a:tailEnd/>
              </a:ln>
              <a:effectLst/>
            </p:spPr>
            <p:txBody>
              <a:bodyPr wrap="none" anchor="ctr"/>
              <a:lstStyle/>
              <a:p>
                <a:endParaRPr lang="en-GB"/>
              </a:p>
            </p:txBody>
          </p:sp>
          <p:sp>
            <p:nvSpPr>
              <p:cNvPr id="7175" name="AutoShape 7"/>
              <p:cNvSpPr>
                <a:spLocks noChangeArrowheads="1"/>
              </p:cNvSpPr>
              <p:nvPr/>
            </p:nvSpPr>
            <p:spPr bwMode="auto">
              <a:xfrm>
                <a:off x="1337" y="2614"/>
                <a:ext cx="454" cy="1088"/>
              </a:xfrm>
              <a:prstGeom prst="triangle">
                <a:avLst>
                  <a:gd name="adj" fmla="val 50000"/>
                </a:avLst>
              </a:prstGeom>
              <a:solidFill>
                <a:schemeClr val="accent1"/>
              </a:solidFill>
              <a:ln w="19050">
                <a:solidFill>
                  <a:schemeClr val="tx1"/>
                </a:solidFill>
                <a:miter lim="800000"/>
                <a:headEnd/>
                <a:tailEnd/>
              </a:ln>
              <a:effectLst/>
            </p:spPr>
            <p:txBody>
              <a:bodyPr wrap="none" anchor="ctr"/>
              <a:lstStyle/>
              <a:p>
                <a:endParaRPr lang="en-GB"/>
              </a:p>
            </p:txBody>
          </p:sp>
        </p:grpSp>
        <p:grpSp>
          <p:nvGrpSpPr>
            <p:cNvPr id="4" name="Group 8"/>
            <p:cNvGrpSpPr>
              <a:grpSpLocks/>
            </p:cNvGrpSpPr>
            <p:nvPr/>
          </p:nvGrpSpPr>
          <p:grpSpPr bwMode="auto">
            <a:xfrm>
              <a:off x="3925888" y="4078064"/>
              <a:ext cx="504825" cy="1727200"/>
              <a:chOff x="2154" y="2614"/>
              <a:chExt cx="318" cy="1088"/>
            </a:xfrm>
          </p:grpSpPr>
          <p:sp>
            <p:nvSpPr>
              <p:cNvPr id="7177" name="Line 9"/>
              <p:cNvSpPr>
                <a:spLocks noChangeShapeType="1"/>
              </p:cNvSpPr>
              <p:nvPr/>
            </p:nvSpPr>
            <p:spPr bwMode="auto">
              <a:xfrm>
                <a:off x="2472" y="2614"/>
                <a:ext cx="0" cy="1088"/>
              </a:xfrm>
              <a:prstGeom prst="line">
                <a:avLst/>
              </a:prstGeom>
              <a:noFill/>
              <a:ln w="19050">
                <a:solidFill>
                  <a:schemeClr val="tx1"/>
                </a:solidFill>
                <a:round/>
                <a:headEnd/>
                <a:tailEnd/>
              </a:ln>
              <a:effectLst/>
            </p:spPr>
            <p:txBody>
              <a:bodyPr/>
              <a:lstStyle/>
              <a:p>
                <a:endParaRPr lang="en-GB"/>
              </a:p>
            </p:txBody>
          </p:sp>
          <p:sp>
            <p:nvSpPr>
              <p:cNvPr id="7178" name="Freeform 10"/>
              <p:cNvSpPr>
                <a:spLocks/>
              </p:cNvSpPr>
              <p:nvPr/>
            </p:nvSpPr>
            <p:spPr bwMode="auto">
              <a:xfrm>
                <a:off x="2154" y="2614"/>
                <a:ext cx="190" cy="1088"/>
              </a:xfrm>
              <a:custGeom>
                <a:avLst/>
                <a:gdLst/>
                <a:ahLst/>
                <a:cxnLst>
                  <a:cxn ang="0">
                    <a:pos x="0" y="1088"/>
                  </a:cxn>
                  <a:cxn ang="0">
                    <a:pos x="182" y="725"/>
                  </a:cxn>
                  <a:cxn ang="0">
                    <a:pos x="46" y="408"/>
                  </a:cxn>
                  <a:cxn ang="0">
                    <a:pos x="182" y="0"/>
                  </a:cxn>
                </a:cxnLst>
                <a:rect l="0" t="0" r="r" b="b"/>
                <a:pathLst>
                  <a:path w="190" h="1088">
                    <a:moveTo>
                      <a:pt x="0" y="1088"/>
                    </a:moveTo>
                    <a:cubicBezTo>
                      <a:pt x="87" y="963"/>
                      <a:pt x="174" y="838"/>
                      <a:pt x="182" y="725"/>
                    </a:cubicBezTo>
                    <a:cubicBezTo>
                      <a:pt x="190" y="612"/>
                      <a:pt x="46" y="529"/>
                      <a:pt x="46" y="408"/>
                    </a:cubicBezTo>
                    <a:cubicBezTo>
                      <a:pt x="46" y="287"/>
                      <a:pt x="159" y="60"/>
                      <a:pt x="182" y="0"/>
                    </a:cubicBezTo>
                  </a:path>
                </a:pathLst>
              </a:custGeom>
              <a:noFill/>
              <a:ln w="19050">
                <a:solidFill>
                  <a:schemeClr val="tx1"/>
                </a:solidFill>
                <a:round/>
                <a:headEnd/>
                <a:tailEnd/>
              </a:ln>
              <a:effectLst/>
            </p:spPr>
            <p:txBody>
              <a:bodyPr/>
              <a:lstStyle/>
              <a:p>
                <a:endParaRPr lang="en-GB"/>
              </a:p>
            </p:txBody>
          </p:sp>
        </p:grpSp>
        <p:grpSp>
          <p:nvGrpSpPr>
            <p:cNvPr id="5" name="Group 11"/>
            <p:cNvGrpSpPr>
              <a:grpSpLocks/>
            </p:cNvGrpSpPr>
            <p:nvPr/>
          </p:nvGrpSpPr>
          <p:grpSpPr bwMode="auto">
            <a:xfrm>
              <a:off x="5292725" y="4078064"/>
              <a:ext cx="1730375" cy="1727200"/>
              <a:chOff x="3151" y="2614"/>
              <a:chExt cx="1090" cy="1088"/>
            </a:xfrm>
          </p:grpSpPr>
          <p:sp>
            <p:nvSpPr>
              <p:cNvPr id="7180" name="Rectangle 12" descr="Brown marble"/>
              <p:cNvSpPr>
                <a:spLocks noChangeArrowheads="1"/>
              </p:cNvSpPr>
              <p:nvPr/>
            </p:nvSpPr>
            <p:spPr bwMode="auto">
              <a:xfrm>
                <a:off x="3151" y="2614"/>
                <a:ext cx="545" cy="1088"/>
              </a:xfrm>
              <a:prstGeom prst="rect">
                <a:avLst/>
              </a:prstGeom>
              <a:blipFill dpi="0" rotWithShape="1">
                <a:blip r:embed="rId2" cstate="print"/>
                <a:srcRect/>
                <a:tile tx="0" ty="0" sx="100000" sy="100000" flip="none" algn="tl"/>
              </a:blipFill>
              <a:ln w="19050">
                <a:solidFill>
                  <a:schemeClr val="tx1"/>
                </a:solidFill>
                <a:miter lim="800000"/>
                <a:headEnd/>
                <a:tailEnd/>
              </a:ln>
              <a:effectLst/>
            </p:spPr>
            <p:txBody>
              <a:bodyPr wrap="none" anchor="ctr"/>
              <a:lstStyle/>
              <a:p>
                <a:endParaRPr lang="en-GB"/>
              </a:p>
            </p:txBody>
          </p:sp>
          <p:sp>
            <p:nvSpPr>
              <p:cNvPr id="7181" name="Rectangle 13" descr="Woven mat"/>
              <p:cNvSpPr>
                <a:spLocks noChangeArrowheads="1"/>
              </p:cNvSpPr>
              <p:nvPr/>
            </p:nvSpPr>
            <p:spPr bwMode="auto">
              <a:xfrm>
                <a:off x="3696" y="2614"/>
                <a:ext cx="545" cy="1088"/>
              </a:xfrm>
              <a:prstGeom prst="rect">
                <a:avLst/>
              </a:prstGeom>
              <a:blipFill dpi="0" rotWithShape="0">
                <a:blip r:embed="rId3" cstate="print"/>
                <a:srcRect/>
                <a:tile tx="0" ty="0" sx="100000" sy="100000" flip="none" algn="tl"/>
              </a:blipFill>
              <a:ln w="19050">
                <a:solidFill>
                  <a:schemeClr val="tx1"/>
                </a:solidFill>
                <a:miter lim="800000"/>
                <a:headEnd/>
                <a:tailEnd/>
              </a:ln>
              <a:effectLst/>
            </p:spPr>
            <p:txBody>
              <a:bodyPr wrap="none" anchor="ctr"/>
              <a:lstStyle/>
              <a:p>
                <a:endParaRPr lang="en-GB"/>
              </a:p>
            </p:txBody>
          </p:sp>
        </p:grpSp>
      </p:grpSp>
      <p:grpSp>
        <p:nvGrpSpPr>
          <p:cNvPr id="6" name="Group 13"/>
          <p:cNvGrpSpPr/>
          <p:nvPr/>
        </p:nvGrpSpPr>
        <p:grpSpPr>
          <a:xfrm>
            <a:off x="0" y="6453336"/>
            <a:ext cx="8964488" cy="360040"/>
            <a:chOff x="0" y="6453336"/>
            <a:chExt cx="8964488" cy="360040"/>
          </a:xfrm>
          <a:solidFill>
            <a:srgbClr val="C00000"/>
          </a:solidFill>
        </p:grpSpPr>
        <p:sp>
          <p:nvSpPr>
            <p:cNvPr id="15" name="Rectangle 14"/>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umbleseatobjectmicro.jpg"/>
          <p:cNvPicPr>
            <a:picLocks noChangeAspect="1" noChangeArrowheads="1"/>
          </p:cNvPicPr>
          <p:nvPr/>
        </p:nvPicPr>
        <p:blipFill>
          <a:blip r:embed="rId2" cstate="print"/>
          <a:srcRect r="24306" b="35556"/>
          <a:stretch>
            <a:fillRect/>
          </a:stretch>
        </p:blipFill>
        <p:spPr bwMode="auto">
          <a:xfrm>
            <a:off x="2124075" y="2420888"/>
            <a:ext cx="4679950" cy="3984625"/>
          </a:xfrm>
          <a:prstGeom prst="rect">
            <a:avLst/>
          </a:prstGeom>
          <a:noFill/>
        </p:spPr>
      </p:pic>
      <p:sp>
        <p:nvSpPr>
          <p:cNvPr id="23555" name="Rectangle 3"/>
          <p:cNvSpPr>
            <a:spLocks noGrp="1" noChangeArrowheads="1"/>
          </p:cNvSpPr>
          <p:nvPr>
            <p:ph type="title"/>
          </p:nvPr>
        </p:nvSpPr>
        <p:spPr/>
        <p:txBody>
          <a:bodyPr/>
          <a:lstStyle/>
          <a:p>
            <a:r>
              <a:rPr lang="en-GB" smtClean="0"/>
              <a:t>Contrast and Harmony</a:t>
            </a:r>
            <a:endParaRPr lang="en-GB"/>
          </a:p>
        </p:txBody>
      </p:sp>
      <p:sp>
        <p:nvSpPr>
          <p:cNvPr id="23556" name="Rectangle 4"/>
          <p:cNvSpPr>
            <a:spLocks noGrp="1" noChangeArrowheads="1"/>
          </p:cNvSpPr>
          <p:nvPr>
            <p:ph idx="1"/>
          </p:nvPr>
        </p:nvSpPr>
        <p:spPr/>
        <p:txBody>
          <a:bodyPr/>
          <a:lstStyle/>
          <a:p>
            <a:r>
              <a:rPr lang="en-GB" smtClean="0"/>
              <a:t>Conversely the previous elements can be used to unite parts to create a harmonious design.</a:t>
            </a:r>
            <a:endParaRPr lang="en-GB"/>
          </a:p>
        </p:txBody>
      </p:sp>
      <p:sp>
        <p:nvSpPr>
          <p:cNvPr id="23557" name="Rectangle 5"/>
          <p:cNvSpPr>
            <a:spLocks noChangeArrowheads="1"/>
          </p:cNvSpPr>
          <p:nvPr/>
        </p:nvSpPr>
        <p:spPr bwMode="auto">
          <a:xfrm>
            <a:off x="0" y="-593725"/>
            <a:ext cx="9144000" cy="0"/>
          </a:xfrm>
          <a:prstGeom prst="rect">
            <a:avLst/>
          </a:prstGeom>
          <a:noFill/>
          <a:ln w="9525">
            <a:noFill/>
            <a:miter lim="800000"/>
            <a:headEnd/>
            <a:tailEnd/>
          </a:ln>
          <a:effectLst/>
        </p:spPr>
        <p:txBody>
          <a:bodyPr>
            <a:spAutoFit/>
          </a:bodyPr>
          <a:lstStyle/>
          <a:p>
            <a:endParaRPr lang="en-GB"/>
          </a:p>
        </p:txBody>
      </p:sp>
      <p:grpSp>
        <p:nvGrpSpPr>
          <p:cNvPr id="2" name="Group 5"/>
          <p:cNvGrpSpPr/>
          <p:nvPr/>
        </p:nvGrpSpPr>
        <p:grpSpPr>
          <a:xfrm>
            <a:off x="0" y="6453336"/>
            <a:ext cx="8964488" cy="360040"/>
            <a:chOff x="0" y="6453336"/>
            <a:chExt cx="8964488" cy="360040"/>
          </a:xfrm>
          <a:solidFill>
            <a:srgbClr val="C00000"/>
          </a:solidFill>
        </p:grpSpPr>
        <p:sp>
          <p:nvSpPr>
            <p:cNvPr id="7" name="Rectangle 6"/>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Proportion</a:t>
            </a:r>
            <a:endParaRPr lang="en-US"/>
          </a:p>
        </p:txBody>
      </p:sp>
      <p:sp>
        <p:nvSpPr>
          <p:cNvPr id="9219" name="Rectangle 3"/>
          <p:cNvSpPr>
            <a:spLocks noGrp="1" noChangeArrowheads="1"/>
          </p:cNvSpPr>
          <p:nvPr>
            <p:ph idx="1"/>
          </p:nvPr>
        </p:nvSpPr>
        <p:spPr/>
        <p:txBody>
          <a:bodyPr/>
          <a:lstStyle/>
          <a:p>
            <a:r>
              <a:rPr lang="en-GB" smtClean="0"/>
              <a:t>Proportion concerns the relationship between one size and another.</a:t>
            </a:r>
          </a:p>
          <a:p>
            <a:r>
              <a:rPr lang="en-GB" smtClean="0"/>
              <a:t>Generally if something looks right then its proportions will be right.</a:t>
            </a:r>
          </a:p>
          <a:p>
            <a:r>
              <a:rPr lang="en-GB" smtClean="0"/>
              <a:t>Proportion can be used to balance, contrast or highlight different areas of a design.</a:t>
            </a:r>
          </a:p>
          <a:p>
            <a:endParaRPr lang="en-US"/>
          </a:p>
        </p:txBody>
      </p:sp>
      <p:grpSp>
        <p:nvGrpSpPr>
          <p:cNvPr id="2" name="Group 3"/>
          <p:cNvGrpSpPr/>
          <p:nvPr/>
        </p:nvGrpSpPr>
        <p:grpSpPr>
          <a:xfrm>
            <a:off x="0" y="6453336"/>
            <a:ext cx="8964488" cy="360040"/>
            <a:chOff x="0" y="6453336"/>
            <a:chExt cx="8964488" cy="360040"/>
          </a:xfrm>
          <a:solidFill>
            <a:srgbClr val="C00000"/>
          </a:solidFill>
        </p:grpSpPr>
        <p:sp>
          <p:nvSpPr>
            <p:cNvPr id="5" name="Rectangle 4"/>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Proportion</a:t>
            </a:r>
            <a:endParaRPr lang="en-US"/>
          </a:p>
        </p:txBody>
      </p:sp>
      <p:sp>
        <p:nvSpPr>
          <p:cNvPr id="28675" name="Rectangle 3"/>
          <p:cNvSpPr>
            <a:spLocks noGrp="1" noChangeArrowheads="1"/>
          </p:cNvSpPr>
          <p:nvPr>
            <p:ph idx="1"/>
          </p:nvPr>
        </p:nvSpPr>
        <p:spPr/>
        <p:txBody>
          <a:bodyPr/>
          <a:lstStyle/>
          <a:p>
            <a:r>
              <a:rPr lang="en-GB" smtClean="0"/>
              <a:t>“Golden Section”</a:t>
            </a:r>
            <a:endParaRPr lang="en-US"/>
          </a:p>
        </p:txBody>
      </p:sp>
      <p:grpSp>
        <p:nvGrpSpPr>
          <p:cNvPr id="2" name="Group 4"/>
          <p:cNvGrpSpPr>
            <a:grpSpLocks/>
          </p:cNvGrpSpPr>
          <p:nvPr/>
        </p:nvGrpSpPr>
        <p:grpSpPr bwMode="auto">
          <a:xfrm>
            <a:off x="1663700" y="2708275"/>
            <a:ext cx="1828800" cy="3200400"/>
            <a:chOff x="2880" y="2064"/>
            <a:chExt cx="1152" cy="2016"/>
          </a:xfrm>
        </p:grpSpPr>
        <p:sp>
          <p:nvSpPr>
            <p:cNvPr id="28677" name="Rectangle 5"/>
            <p:cNvSpPr>
              <a:spLocks noChangeArrowheads="1"/>
            </p:cNvSpPr>
            <p:nvPr/>
          </p:nvSpPr>
          <p:spPr bwMode="auto">
            <a:xfrm>
              <a:off x="2880" y="2064"/>
              <a:ext cx="384" cy="672"/>
            </a:xfrm>
            <a:prstGeom prst="rect">
              <a:avLst/>
            </a:prstGeom>
            <a:solidFill>
              <a:srgbClr val="FFCC00"/>
            </a:solidFill>
            <a:ln w="9525">
              <a:solidFill>
                <a:schemeClr val="tx1"/>
              </a:solidFill>
              <a:miter lim="800000"/>
              <a:headEnd/>
              <a:tailEnd/>
            </a:ln>
            <a:effectLst/>
          </p:spPr>
          <p:txBody>
            <a:bodyPr wrap="none" anchor="ctr"/>
            <a:lstStyle/>
            <a:p>
              <a:endParaRPr lang="en-GB"/>
            </a:p>
          </p:txBody>
        </p:sp>
        <p:sp>
          <p:nvSpPr>
            <p:cNvPr id="28678" name="Rectangle 6"/>
            <p:cNvSpPr>
              <a:spLocks noChangeArrowheads="1"/>
            </p:cNvSpPr>
            <p:nvPr/>
          </p:nvSpPr>
          <p:spPr bwMode="auto">
            <a:xfrm>
              <a:off x="3264" y="2064"/>
              <a:ext cx="768" cy="2016"/>
            </a:xfrm>
            <a:prstGeom prst="rect">
              <a:avLst/>
            </a:prstGeom>
            <a:noFill/>
            <a:ln w="9525">
              <a:solidFill>
                <a:schemeClr val="tx1"/>
              </a:solidFill>
              <a:miter lim="800000"/>
              <a:headEnd/>
              <a:tailEnd/>
            </a:ln>
            <a:effectLst/>
          </p:spPr>
          <p:txBody>
            <a:bodyPr wrap="none" anchor="ctr"/>
            <a:lstStyle/>
            <a:p>
              <a:endParaRPr lang="en-GB"/>
            </a:p>
          </p:txBody>
        </p:sp>
        <p:sp>
          <p:nvSpPr>
            <p:cNvPr id="28679" name="Rectangle 7"/>
            <p:cNvSpPr>
              <a:spLocks noChangeArrowheads="1"/>
            </p:cNvSpPr>
            <p:nvPr/>
          </p:nvSpPr>
          <p:spPr bwMode="auto">
            <a:xfrm>
              <a:off x="2880" y="2736"/>
              <a:ext cx="1152" cy="1344"/>
            </a:xfrm>
            <a:prstGeom prst="rect">
              <a:avLst/>
            </a:prstGeom>
            <a:noFill/>
            <a:ln w="9525">
              <a:solidFill>
                <a:schemeClr val="tx1"/>
              </a:solidFill>
              <a:miter lim="800000"/>
              <a:headEnd/>
              <a:tailEnd/>
            </a:ln>
            <a:effectLst/>
          </p:spPr>
          <p:txBody>
            <a:bodyPr wrap="none" anchor="ctr"/>
            <a:lstStyle/>
            <a:p>
              <a:endParaRPr lang="en-GB"/>
            </a:p>
          </p:txBody>
        </p:sp>
      </p:grpSp>
      <p:pic>
        <p:nvPicPr>
          <p:cNvPr id="28680" name="Picture 8" descr="golden section01"/>
          <p:cNvPicPr>
            <a:picLocks noChangeAspect="1" noChangeArrowheads="1"/>
          </p:cNvPicPr>
          <p:nvPr/>
        </p:nvPicPr>
        <p:blipFill>
          <a:blip r:embed="rId2" cstate="print"/>
          <a:srcRect/>
          <a:stretch>
            <a:fillRect/>
          </a:stretch>
        </p:blipFill>
        <p:spPr bwMode="auto">
          <a:xfrm>
            <a:off x="4587875" y="1557338"/>
            <a:ext cx="3224213" cy="4530725"/>
          </a:xfrm>
          <a:prstGeom prst="rect">
            <a:avLst/>
          </a:prstGeom>
          <a:noFill/>
          <a:ln w="9525">
            <a:noFill/>
            <a:miter lim="800000"/>
            <a:headEnd/>
            <a:tailEnd/>
          </a:ln>
        </p:spPr>
      </p:pic>
      <p:pic>
        <p:nvPicPr>
          <p:cNvPr id="28681" name="Picture 9" descr="golden section02"/>
          <p:cNvPicPr>
            <a:picLocks noChangeAspect="1" noChangeArrowheads="1"/>
          </p:cNvPicPr>
          <p:nvPr/>
        </p:nvPicPr>
        <p:blipFill>
          <a:blip r:embed="rId3" cstate="print"/>
          <a:srcRect/>
          <a:stretch>
            <a:fillRect/>
          </a:stretch>
        </p:blipFill>
        <p:spPr bwMode="auto">
          <a:xfrm>
            <a:off x="4587875" y="1557338"/>
            <a:ext cx="3224213" cy="4530725"/>
          </a:xfrm>
          <a:prstGeom prst="rect">
            <a:avLst/>
          </a:prstGeom>
          <a:noFill/>
          <a:ln w="9525">
            <a:noFill/>
            <a:miter lim="800000"/>
            <a:headEnd/>
            <a:tailEnd/>
          </a:ln>
        </p:spPr>
      </p:pic>
      <p:sp>
        <p:nvSpPr>
          <p:cNvPr id="28682" name="AutoShape 10"/>
          <p:cNvSpPr>
            <a:spLocks noChangeArrowheads="1"/>
          </p:cNvSpPr>
          <p:nvPr/>
        </p:nvSpPr>
        <p:spPr bwMode="auto">
          <a:xfrm>
            <a:off x="3419475" y="3725863"/>
            <a:ext cx="1511300" cy="8556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GB"/>
          </a:p>
        </p:txBody>
      </p:sp>
      <p:grpSp>
        <p:nvGrpSpPr>
          <p:cNvPr id="3" name="Group 10"/>
          <p:cNvGrpSpPr/>
          <p:nvPr/>
        </p:nvGrpSpPr>
        <p:grpSpPr>
          <a:xfrm>
            <a:off x="0" y="6453336"/>
            <a:ext cx="8964488" cy="360040"/>
            <a:chOff x="0" y="6453336"/>
            <a:chExt cx="8964488" cy="360040"/>
          </a:xfrm>
          <a:solidFill>
            <a:srgbClr val="C00000"/>
          </a:solidFill>
        </p:grpSpPr>
        <p:sp>
          <p:nvSpPr>
            <p:cNvPr id="12" name="Rectangle 11"/>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8682"/>
                                        </p:tgtEl>
                                        <p:attrNameLst>
                                          <p:attrName>style.visibility</p:attrName>
                                        </p:attrNameLst>
                                      </p:cBhvr>
                                      <p:to>
                                        <p:strVal val="visible"/>
                                      </p:to>
                                    </p:set>
                                    <p:animEffect transition="in" filter="wipe(left)">
                                      <p:cBhvr>
                                        <p:cTn id="7" dur="500"/>
                                        <p:tgtEl>
                                          <p:spTgt spid="28682"/>
                                        </p:tgtEl>
                                      </p:cBhvr>
                                    </p:animEffect>
                                  </p:childTnLst>
                                </p:cTn>
                              </p:par>
                            </p:childTnLst>
                          </p:cTn>
                        </p:par>
                        <p:par>
                          <p:cTn id="8" fill="hold">
                            <p:stCondLst>
                              <p:cond delay="1500"/>
                            </p:stCondLst>
                            <p:childTnLst>
                              <p:par>
                                <p:cTn id="9" presetID="2" presetClass="entr" presetSubtype="8" fill="hold" nodeType="afterEffect">
                                  <p:stCondLst>
                                    <p:cond delay="0"/>
                                  </p:stCondLst>
                                  <p:childTnLst>
                                    <p:set>
                                      <p:cBhvr>
                                        <p:cTn id="10" dur="1" fill="hold">
                                          <p:stCondLst>
                                            <p:cond delay="0"/>
                                          </p:stCondLst>
                                        </p:cTn>
                                        <p:tgtEl>
                                          <p:spTgt spid="28680"/>
                                        </p:tgtEl>
                                        <p:attrNameLst>
                                          <p:attrName>style.visibility</p:attrName>
                                        </p:attrNameLst>
                                      </p:cBhvr>
                                      <p:to>
                                        <p:strVal val="visible"/>
                                      </p:to>
                                    </p:set>
                                    <p:anim calcmode="lin" valueType="num">
                                      <p:cBhvr additive="base">
                                        <p:cTn id="11" dur="500" fill="hold"/>
                                        <p:tgtEl>
                                          <p:spTgt spid="28680"/>
                                        </p:tgtEl>
                                        <p:attrNameLst>
                                          <p:attrName>ppt_x</p:attrName>
                                        </p:attrNameLst>
                                      </p:cBhvr>
                                      <p:tavLst>
                                        <p:tav tm="0">
                                          <p:val>
                                            <p:strVal val="0-#ppt_w/2"/>
                                          </p:val>
                                        </p:tav>
                                        <p:tav tm="100000">
                                          <p:val>
                                            <p:strVal val="#ppt_x"/>
                                          </p:val>
                                        </p:tav>
                                      </p:tavLst>
                                    </p:anim>
                                    <p:anim calcmode="lin" valueType="num">
                                      <p:cBhvr additive="base">
                                        <p:cTn id="12"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81"/>
                                        </p:tgtEl>
                                        <p:attrNameLst>
                                          <p:attrName>style.visibility</p:attrName>
                                        </p:attrNameLst>
                                      </p:cBhvr>
                                      <p:to>
                                        <p:strVal val="visible"/>
                                      </p:to>
                                    </p:set>
                                    <p:animEffect transition="in" filter="dissolve">
                                      <p:cBhvr>
                                        <p:cTn id="17"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5" name="Picture 15" descr="http://media.tecca.com/2012/03/16/mg-630-new-ipad-630w.jpg"/>
          <p:cNvPicPr>
            <a:picLocks noChangeAspect="1" noChangeArrowheads="1"/>
          </p:cNvPicPr>
          <p:nvPr/>
        </p:nvPicPr>
        <p:blipFill>
          <a:blip r:embed="rId3" cstate="print"/>
          <a:srcRect r="35809" b="15597"/>
          <a:stretch>
            <a:fillRect/>
          </a:stretch>
        </p:blipFill>
        <p:spPr bwMode="auto">
          <a:xfrm>
            <a:off x="5292080" y="4221088"/>
            <a:ext cx="3851920" cy="2636912"/>
          </a:xfrm>
          <a:prstGeom prst="rect">
            <a:avLst/>
          </a:prstGeom>
          <a:noFill/>
        </p:spPr>
      </p:pic>
      <p:pic>
        <p:nvPicPr>
          <p:cNvPr id="10247" name="Picture 7" descr="http://www.aleusia.com/wp-content/uploads/2010/06/used-stationary-bikes.jpg"/>
          <p:cNvPicPr>
            <a:picLocks noChangeAspect="1" noChangeArrowheads="1"/>
          </p:cNvPicPr>
          <p:nvPr/>
        </p:nvPicPr>
        <p:blipFill>
          <a:blip r:embed="rId4" cstate="print"/>
          <a:srcRect l="10996" r="12030"/>
          <a:stretch>
            <a:fillRect/>
          </a:stretch>
        </p:blipFill>
        <p:spPr bwMode="auto">
          <a:xfrm>
            <a:off x="7466743" y="0"/>
            <a:ext cx="1677257" cy="1988840"/>
          </a:xfrm>
          <a:prstGeom prst="rect">
            <a:avLst/>
          </a:prstGeom>
          <a:noFill/>
        </p:spPr>
      </p:pic>
      <p:sp>
        <p:nvSpPr>
          <p:cNvPr id="10242" name="Rectangle 2"/>
          <p:cNvSpPr>
            <a:spLocks noGrp="1" noChangeArrowheads="1"/>
          </p:cNvSpPr>
          <p:nvPr>
            <p:ph type="title"/>
          </p:nvPr>
        </p:nvSpPr>
        <p:spPr/>
        <p:txBody>
          <a:bodyPr/>
          <a:lstStyle/>
          <a:p>
            <a:r>
              <a:rPr lang="en-GB" smtClean="0"/>
              <a:t>Social Expectations</a:t>
            </a:r>
            <a:endParaRPr lang="en-GB"/>
          </a:p>
        </p:txBody>
      </p:sp>
      <p:sp>
        <p:nvSpPr>
          <p:cNvPr id="10243" name="Rectangle 3"/>
          <p:cNvSpPr>
            <a:spLocks noGrp="1" noChangeArrowheads="1"/>
          </p:cNvSpPr>
          <p:nvPr>
            <p:ph idx="1"/>
          </p:nvPr>
        </p:nvSpPr>
        <p:spPr/>
        <p:txBody>
          <a:bodyPr/>
          <a:lstStyle/>
          <a:p>
            <a:r>
              <a:rPr lang="en-GB" smtClean="0"/>
              <a:t>People find themselves with more time on their hands.  Working from home, longer holidays, shorter working hours.  </a:t>
            </a:r>
          </a:p>
          <a:p>
            <a:r>
              <a:rPr lang="en-GB" smtClean="0"/>
              <a:t>Increased demand for; entertainment such as music systems, DVD’s, Blu Rays and home cinema; DIY and gardening related products; gym memberships and home exercise machines.</a:t>
            </a:r>
            <a:r>
              <a:rPr lang="en-US" smtClean="0"/>
              <a:t> </a:t>
            </a:r>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45" name="Picture 5" descr="http://cdn.redmondpie.com/wp-content/uploads/2010/11/800px-PS3-slim-console.png"/>
          <p:cNvPicPr>
            <a:picLocks noChangeAspect="1" noChangeArrowheads="1"/>
          </p:cNvPicPr>
          <p:nvPr/>
        </p:nvPicPr>
        <p:blipFill>
          <a:blip r:embed="rId5" cstate="print"/>
          <a:srcRect/>
          <a:stretch>
            <a:fillRect/>
          </a:stretch>
        </p:blipFill>
        <p:spPr bwMode="auto">
          <a:xfrm>
            <a:off x="2664296" y="5157192"/>
            <a:ext cx="2411760" cy="149443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srcRect t="20450"/>
          <a:stretch>
            <a:fillRect/>
          </a:stretch>
        </p:blipFill>
        <p:spPr bwMode="auto">
          <a:xfrm>
            <a:off x="457200" y="2636912"/>
            <a:ext cx="8229600" cy="3600400"/>
          </a:xfrm>
          <a:prstGeom prst="rect">
            <a:avLst/>
          </a:prstGeom>
          <a:noFill/>
          <a:ln w="9525">
            <a:noFill/>
            <a:miter lim="800000"/>
            <a:headEnd/>
            <a:tailEnd/>
          </a:ln>
          <a:effectLst/>
        </p:spPr>
      </p:pic>
      <p:sp>
        <p:nvSpPr>
          <p:cNvPr id="10242" name="Rectangle 2"/>
          <p:cNvSpPr>
            <a:spLocks noGrp="1" noChangeArrowheads="1"/>
          </p:cNvSpPr>
          <p:nvPr>
            <p:ph type="title"/>
          </p:nvPr>
        </p:nvSpPr>
        <p:spPr/>
        <p:txBody>
          <a:bodyPr/>
          <a:lstStyle/>
          <a:p>
            <a:r>
              <a:rPr lang="en-GB"/>
              <a:t>Golden Mean Rectangle</a:t>
            </a:r>
            <a:endParaRPr lang="en-US"/>
          </a:p>
        </p:txBody>
      </p:sp>
      <p:sp>
        <p:nvSpPr>
          <p:cNvPr id="10243" name="Rectangle 3"/>
          <p:cNvSpPr>
            <a:spLocks noGrp="1" noChangeArrowheads="1"/>
          </p:cNvSpPr>
          <p:nvPr>
            <p:ph idx="1"/>
          </p:nvPr>
        </p:nvSpPr>
        <p:spPr/>
        <p:txBody>
          <a:bodyPr>
            <a:normAutofit/>
          </a:bodyPr>
          <a:lstStyle/>
          <a:p>
            <a:r>
              <a:rPr lang="en-GB" sz="2400" dirty="0" smtClean="0"/>
              <a:t>The Golden Mean has been used since the Ancient Greeks discovered it allowed shapes to be drawn in the correct proportion.</a:t>
            </a:r>
            <a:endParaRPr lang="en-GB" sz="2400" dirty="0"/>
          </a:p>
        </p:txBody>
      </p:sp>
      <p:grpSp>
        <p:nvGrpSpPr>
          <p:cNvPr id="2" name="Group 4"/>
          <p:cNvGrpSpPr/>
          <p:nvPr/>
        </p:nvGrpSpPr>
        <p:grpSpPr>
          <a:xfrm>
            <a:off x="0" y="6453336"/>
            <a:ext cx="8964488" cy="360040"/>
            <a:chOff x="0" y="6453336"/>
            <a:chExt cx="8964488" cy="360040"/>
          </a:xfrm>
          <a:solidFill>
            <a:srgbClr val="C00000"/>
          </a:solidFill>
        </p:grpSpPr>
        <p:sp>
          <p:nvSpPr>
            <p:cNvPr id="6" name="Rectangle 5"/>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t>Fibonacci Series</a:t>
            </a:r>
            <a:endParaRPr lang="en-US"/>
          </a:p>
        </p:txBody>
      </p:sp>
      <p:sp>
        <p:nvSpPr>
          <p:cNvPr id="11267" name="Rectangle 3"/>
          <p:cNvSpPr>
            <a:spLocks noGrp="1" noChangeArrowheads="1"/>
          </p:cNvSpPr>
          <p:nvPr>
            <p:ph idx="1"/>
          </p:nvPr>
        </p:nvSpPr>
        <p:spPr/>
        <p:txBody>
          <a:bodyPr/>
          <a:lstStyle/>
          <a:p>
            <a:endParaRPr lang="en-GB"/>
          </a:p>
        </p:txBody>
      </p:sp>
      <p:pic>
        <p:nvPicPr>
          <p:cNvPr id="11268" name="Picture 4"/>
          <p:cNvPicPr>
            <a:picLocks noChangeAspect="1" noChangeArrowheads="1"/>
          </p:cNvPicPr>
          <p:nvPr/>
        </p:nvPicPr>
        <p:blipFill>
          <a:blip r:embed="rId2" cstate="print"/>
          <a:srcRect/>
          <a:stretch>
            <a:fillRect/>
          </a:stretch>
        </p:blipFill>
        <p:spPr bwMode="auto">
          <a:xfrm>
            <a:off x="457200" y="1773238"/>
            <a:ext cx="8229600" cy="4525962"/>
          </a:xfrm>
          <a:prstGeom prst="rect">
            <a:avLst/>
          </a:prstGeom>
          <a:noFill/>
          <a:ln w="9525">
            <a:noFill/>
            <a:miter lim="800000"/>
            <a:headEnd/>
            <a:tailEnd/>
          </a:ln>
          <a:effectLst/>
        </p:spPr>
      </p:pic>
      <p:grpSp>
        <p:nvGrpSpPr>
          <p:cNvPr id="2" name="Group 4"/>
          <p:cNvGrpSpPr/>
          <p:nvPr/>
        </p:nvGrpSpPr>
        <p:grpSpPr>
          <a:xfrm>
            <a:off x="0" y="6453336"/>
            <a:ext cx="8964488" cy="360040"/>
            <a:chOff x="0" y="6453336"/>
            <a:chExt cx="8964488" cy="360040"/>
          </a:xfrm>
          <a:solidFill>
            <a:srgbClr val="C00000"/>
          </a:solidFill>
        </p:grpSpPr>
        <p:sp>
          <p:nvSpPr>
            <p:cNvPr id="6" name="Rectangle 5"/>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Symmetric and Asymmetric</a:t>
            </a:r>
            <a:endParaRPr lang="en-US"/>
          </a:p>
        </p:txBody>
      </p:sp>
      <p:sp>
        <p:nvSpPr>
          <p:cNvPr id="16387" name="Rectangle 3"/>
          <p:cNvSpPr>
            <a:spLocks noGrp="1" noChangeArrowheads="1"/>
          </p:cNvSpPr>
          <p:nvPr>
            <p:ph idx="1"/>
          </p:nvPr>
        </p:nvSpPr>
        <p:spPr/>
        <p:txBody>
          <a:bodyPr>
            <a:normAutofit/>
          </a:bodyPr>
          <a:lstStyle/>
          <a:p>
            <a:r>
              <a:rPr lang="en-GB" sz="2000" dirty="0" smtClean="0"/>
              <a:t>In an asymmetric object such as the one shown below, the large difference in size between the two surfaces creates a contrasting effect where one area is highlighted against the other. This can give the design a dynamic look.</a:t>
            </a:r>
          </a:p>
          <a:p>
            <a:r>
              <a:rPr lang="en-GB" sz="2000" dirty="0" smtClean="0"/>
              <a:t>The Balanced symmetrical composition shown on the right gives the impression of stability and order.</a:t>
            </a:r>
            <a:endParaRPr lang="en-GB" sz="2000" dirty="0"/>
          </a:p>
        </p:txBody>
      </p:sp>
      <p:pic>
        <p:nvPicPr>
          <p:cNvPr id="16388" name="Picture 4"/>
          <p:cNvPicPr>
            <a:picLocks noChangeAspect="1" noChangeArrowheads="1"/>
          </p:cNvPicPr>
          <p:nvPr/>
        </p:nvPicPr>
        <p:blipFill>
          <a:blip r:embed="rId2" cstate="print"/>
          <a:srcRect l="24625" t="50679" r="29875" b="6364"/>
          <a:stretch>
            <a:fillRect/>
          </a:stretch>
        </p:blipFill>
        <p:spPr bwMode="auto">
          <a:xfrm>
            <a:off x="2483768" y="3573016"/>
            <a:ext cx="3744416" cy="1944216"/>
          </a:xfrm>
          <a:prstGeom prst="rect">
            <a:avLst/>
          </a:prstGeom>
          <a:noFill/>
          <a:ln w="9525">
            <a:noFill/>
            <a:miter lim="800000"/>
            <a:headEnd/>
            <a:tailEnd/>
          </a:ln>
          <a:effectLst/>
        </p:spPr>
      </p:pic>
      <p:grpSp>
        <p:nvGrpSpPr>
          <p:cNvPr id="2" name="Group 4"/>
          <p:cNvGrpSpPr/>
          <p:nvPr/>
        </p:nvGrpSpPr>
        <p:grpSpPr>
          <a:xfrm>
            <a:off x="0" y="6453336"/>
            <a:ext cx="8964488" cy="360040"/>
            <a:chOff x="0" y="6453336"/>
            <a:chExt cx="8964488" cy="360040"/>
          </a:xfrm>
          <a:solidFill>
            <a:srgbClr val="C00000"/>
          </a:solidFill>
        </p:grpSpPr>
        <p:sp>
          <p:nvSpPr>
            <p:cNvPr id="6" name="Rectangle 5"/>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Balance and Movement</a:t>
            </a:r>
          </a:p>
        </p:txBody>
      </p:sp>
      <p:sp>
        <p:nvSpPr>
          <p:cNvPr id="24579" name="Rectangle 3"/>
          <p:cNvSpPr>
            <a:spLocks noGrp="1" noChangeArrowheads="1"/>
          </p:cNvSpPr>
          <p:nvPr>
            <p:ph idx="1"/>
          </p:nvPr>
        </p:nvSpPr>
        <p:spPr/>
        <p:txBody>
          <a:bodyPr/>
          <a:lstStyle/>
          <a:p>
            <a:r>
              <a:rPr lang="en-GB"/>
              <a:t>Horizontal and Vertical line = balance</a:t>
            </a:r>
          </a:p>
          <a:p>
            <a:r>
              <a:rPr lang="en-GB"/>
              <a:t>Sloping Lines = unstable unless supported</a:t>
            </a:r>
          </a:p>
          <a:p>
            <a:endParaRPr lang="en-GB"/>
          </a:p>
          <a:p>
            <a:endParaRPr lang="en-GB"/>
          </a:p>
          <a:p>
            <a:r>
              <a:rPr lang="en-GB"/>
              <a:t>Changing it to a curve implies balance on a vertical line.</a:t>
            </a:r>
          </a:p>
          <a:p>
            <a:endParaRPr lang="en-GB"/>
          </a:p>
        </p:txBody>
      </p:sp>
      <p:sp>
        <p:nvSpPr>
          <p:cNvPr id="24580" name="Line 4"/>
          <p:cNvSpPr>
            <a:spLocks noChangeShapeType="1"/>
          </p:cNvSpPr>
          <p:nvPr/>
        </p:nvSpPr>
        <p:spPr bwMode="auto">
          <a:xfrm>
            <a:off x="2411760" y="2924944"/>
            <a:ext cx="914400" cy="838200"/>
          </a:xfrm>
          <a:prstGeom prst="line">
            <a:avLst/>
          </a:prstGeom>
          <a:noFill/>
          <a:ln w="19050">
            <a:solidFill>
              <a:schemeClr val="tx1"/>
            </a:solidFill>
            <a:round/>
            <a:headEnd/>
            <a:tailEnd/>
          </a:ln>
          <a:effectLst/>
        </p:spPr>
        <p:txBody>
          <a:bodyPr/>
          <a:lstStyle/>
          <a:p>
            <a:endParaRPr lang="en-GB"/>
          </a:p>
        </p:txBody>
      </p:sp>
      <p:sp>
        <p:nvSpPr>
          <p:cNvPr id="24581" name="Freeform 5"/>
          <p:cNvSpPr>
            <a:spLocks/>
          </p:cNvSpPr>
          <p:nvPr/>
        </p:nvSpPr>
        <p:spPr bwMode="auto">
          <a:xfrm>
            <a:off x="5867400" y="4724400"/>
            <a:ext cx="1206500" cy="1905000"/>
          </a:xfrm>
          <a:custGeom>
            <a:avLst/>
            <a:gdLst/>
            <a:ahLst/>
            <a:cxnLst>
              <a:cxn ang="0">
                <a:pos x="0" y="0"/>
              </a:cxn>
              <a:cxn ang="0">
                <a:pos x="672" y="528"/>
              </a:cxn>
              <a:cxn ang="0">
                <a:pos x="528" y="1056"/>
              </a:cxn>
              <a:cxn ang="0">
                <a:pos x="240" y="1200"/>
              </a:cxn>
            </a:cxnLst>
            <a:rect l="0" t="0" r="r" b="b"/>
            <a:pathLst>
              <a:path w="760" h="1200">
                <a:moveTo>
                  <a:pt x="0" y="0"/>
                </a:moveTo>
                <a:cubicBezTo>
                  <a:pt x="292" y="176"/>
                  <a:pt x="584" y="352"/>
                  <a:pt x="672" y="528"/>
                </a:cubicBezTo>
                <a:cubicBezTo>
                  <a:pt x="760" y="704"/>
                  <a:pt x="600" y="944"/>
                  <a:pt x="528" y="1056"/>
                </a:cubicBezTo>
                <a:cubicBezTo>
                  <a:pt x="456" y="1168"/>
                  <a:pt x="368" y="1128"/>
                  <a:pt x="240" y="1200"/>
                </a:cubicBezTo>
              </a:path>
            </a:pathLst>
          </a:custGeom>
          <a:noFill/>
          <a:ln w="19050">
            <a:solidFill>
              <a:schemeClr val="tx1"/>
            </a:solidFill>
            <a:round/>
            <a:headEnd/>
            <a:tailEnd/>
          </a:ln>
          <a:effectLst/>
        </p:spPr>
        <p:txBody>
          <a:bodyPr/>
          <a:lstStyle/>
          <a:p>
            <a:endParaRPr lang="en-GB"/>
          </a:p>
        </p:txBody>
      </p:sp>
      <p:sp>
        <p:nvSpPr>
          <p:cNvPr id="24582" name="Line 6"/>
          <p:cNvSpPr>
            <a:spLocks noChangeShapeType="1"/>
          </p:cNvSpPr>
          <p:nvPr/>
        </p:nvSpPr>
        <p:spPr bwMode="auto">
          <a:xfrm>
            <a:off x="6324600" y="4572000"/>
            <a:ext cx="0" cy="1905000"/>
          </a:xfrm>
          <a:prstGeom prst="line">
            <a:avLst/>
          </a:prstGeom>
          <a:noFill/>
          <a:ln w="19050">
            <a:solidFill>
              <a:schemeClr val="tx1"/>
            </a:solidFill>
            <a:prstDash val="lgDash"/>
            <a:round/>
            <a:headEnd/>
            <a:tailEnd/>
          </a:ln>
          <a:effectLst/>
        </p:spPr>
        <p:txBody>
          <a:bodyPr/>
          <a:lstStyle/>
          <a:p>
            <a:endParaRPr lang="en-GB"/>
          </a:p>
        </p:txBody>
      </p:sp>
      <p:grpSp>
        <p:nvGrpSpPr>
          <p:cNvPr id="2" name="Group 6"/>
          <p:cNvGrpSpPr/>
          <p:nvPr/>
        </p:nvGrpSpPr>
        <p:grpSpPr>
          <a:xfrm>
            <a:off x="0" y="6453336"/>
            <a:ext cx="8964488" cy="360040"/>
            <a:chOff x="0" y="6453336"/>
            <a:chExt cx="8964488" cy="360040"/>
          </a:xfrm>
          <a:solidFill>
            <a:srgbClr val="C00000"/>
          </a:solidFill>
        </p:grpSpPr>
        <p:sp>
          <p:nvSpPr>
            <p:cNvPr id="8" name="Rectangle 7"/>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Balance and Movement</a:t>
            </a:r>
          </a:p>
        </p:txBody>
      </p:sp>
      <p:sp>
        <p:nvSpPr>
          <p:cNvPr id="25603" name="Rectangle 3"/>
          <p:cNvSpPr>
            <a:spLocks noGrp="1" noChangeArrowheads="1"/>
          </p:cNvSpPr>
          <p:nvPr>
            <p:ph idx="1"/>
          </p:nvPr>
        </p:nvSpPr>
        <p:spPr>
          <a:xfrm>
            <a:off x="457200" y="1981200"/>
            <a:ext cx="8229600" cy="914400"/>
          </a:xfrm>
        </p:spPr>
        <p:txBody>
          <a:bodyPr>
            <a:normAutofit fontScale="92500" lnSpcReduction="10000"/>
          </a:bodyPr>
          <a:lstStyle/>
          <a:p>
            <a:r>
              <a:rPr lang="en-GB"/>
              <a:t>Position and characteristics affect balance and movement.</a:t>
            </a:r>
          </a:p>
          <a:p>
            <a:endParaRPr lang="en-GB"/>
          </a:p>
          <a:p>
            <a:endParaRPr lang="en-GB"/>
          </a:p>
          <a:p>
            <a:endParaRPr lang="en-GB"/>
          </a:p>
          <a:p>
            <a:endParaRPr lang="en-GB"/>
          </a:p>
          <a:p>
            <a:endParaRPr lang="en-GB"/>
          </a:p>
        </p:txBody>
      </p:sp>
      <p:sp>
        <p:nvSpPr>
          <p:cNvPr id="25604" name="AutoShape 4"/>
          <p:cNvSpPr>
            <a:spLocks noChangeArrowheads="1"/>
          </p:cNvSpPr>
          <p:nvPr/>
        </p:nvSpPr>
        <p:spPr bwMode="auto">
          <a:xfrm>
            <a:off x="1219200" y="3276600"/>
            <a:ext cx="1371600" cy="1905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25605" name="AutoShape 5"/>
          <p:cNvSpPr>
            <a:spLocks noChangeArrowheads="1"/>
          </p:cNvSpPr>
          <p:nvPr/>
        </p:nvSpPr>
        <p:spPr bwMode="auto">
          <a:xfrm rot="10800000">
            <a:off x="3581400" y="3352800"/>
            <a:ext cx="1371600" cy="19050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25606" name="AutoShape 6"/>
          <p:cNvSpPr>
            <a:spLocks noChangeArrowheads="1"/>
          </p:cNvSpPr>
          <p:nvPr/>
        </p:nvSpPr>
        <p:spPr bwMode="auto">
          <a:xfrm rot="9000000">
            <a:off x="5410200" y="4191000"/>
            <a:ext cx="2819400" cy="1219200"/>
          </a:xfrm>
          <a:prstGeom prst="rtTriangle">
            <a:avLst/>
          </a:prstGeom>
          <a:solidFill>
            <a:schemeClr val="accent1"/>
          </a:solidFill>
          <a:ln w="9525">
            <a:solidFill>
              <a:schemeClr val="tx1"/>
            </a:solidFill>
            <a:miter lim="800000"/>
            <a:headEnd/>
            <a:tailEnd/>
          </a:ln>
          <a:effectLst/>
        </p:spPr>
        <p:txBody>
          <a:bodyPr wrap="none" anchor="ctr"/>
          <a:lstStyle/>
          <a:p>
            <a:endParaRPr lang="en-GB"/>
          </a:p>
        </p:txBody>
      </p:sp>
      <p:sp>
        <p:nvSpPr>
          <p:cNvPr id="25607" name="WordArt 7"/>
          <p:cNvSpPr>
            <a:spLocks noChangeArrowheads="1" noChangeShapeType="1" noTextEdit="1"/>
          </p:cNvSpPr>
          <p:nvPr/>
        </p:nvSpPr>
        <p:spPr bwMode="auto">
          <a:xfrm>
            <a:off x="1143000" y="5257800"/>
            <a:ext cx="154305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stable</a:t>
            </a:r>
          </a:p>
        </p:txBody>
      </p:sp>
      <p:sp>
        <p:nvSpPr>
          <p:cNvPr id="25608" name="WordArt 8"/>
          <p:cNvSpPr>
            <a:spLocks noChangeArrowheads="1" noChangeShapeType="1" noTextEdit="1"/>
          </p:cNvSpPr>
          <p:nvPr/>
        </p:nvSpPr>
        <p:spPr bwMode="auto">
          <a:xfrm>
            <a:off x="3276600" y="5334000"/>
            <a:ext cx="215265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unstable</a:t>
            </a:r>
          </a:p>
        </p:txBody>
      </p:sp>
      <p:sp>
        <p:nvSpPr>
          <p:cNvPr id="25609" name="WordArt 9"/>
          <p:cNvSpPr>
            <a:spLocks noChangeArrowheads="1" noChangeShapeType="1" noTextEdit="1"/>
          </p:cNvSpPr>
          <p:nvPr/>
        </p:nvSpPr>
        <p:spPr bwMode="auto">
          <a:xfrm>
            <a:off x="5943600" y="5448300"/>
            <a:ext cx="21050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dynamic</a:t>
            </a:r>
          </a:p>
        </p:txBody>
      </p:sp>
      <p:grpSp>
        <p:nvGrpSpPr>
          <p:cNvPr id="2" name="Group 9"/>
          <p:cNvGrpSpPr/>
          <p:nvPr/>
        </p:nvGrpSpPr>
        <p:grpSpPr>
          <a:xfrm>
            <a:off x="0" y="6453336"/>
            <a:ext cx="8964488" cy="360040"/>
            <a:chOff x="0" y="6453336"/>
            <a:chExt cx="8964488" cy="360040"/>
          </a:xfrm>
          <a:solidFill>
            <a:srgbClr val="C00000"/>
          </a:solidFill>
        </p:grpSpPr>
        <p:sp>
          <p:nvSpPr>
            <p:cNvPr id="11" name="Rectangle 10"/>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7"/>
                                        </p:tgtEl>
                                        <p:attrNameLst>
                                          <p:attrName>style.visibility</p:attrName>
                                        </p:attrNameLst>
                                      </p:cBhvr>
                                      <p:to>
                                        <p:strVal val="visible"/>
                                      </p:to>
                                    </p:set>
                                    <p:anim calcmode="lin" valueType="num">
                                      <p:cBhvr additive="base">
                                        <p:cTn id="13" dur="500" fill="hold"/>
                                        <p:tgtEl>
                                          <p:spTgt spid="25607"/>
                                        </p:tgtEl>
                                        <p:attrNameLst>
                                          <p:attrName>ppt_x</p:attrName>
                                        </p:attrNameLst>
                                      </p:cBhvr>
                                      <p:tavLst>
                                        <p:tav tm="0">
                                          <p:val>
                                            <p:strVal val="0-#ppt_w/2"/>
                                          </p:val>
                                        </p:tav>
                                        <p:tav tm="100000">
                                          <p:val>
                                            <p:strVal val="#ppt_x"/>
                                          </p:val>
                                        </p:tav>
                                      </p:tavLst>
                                    </p:anim>
                                    <p:anim calcmode="lin" valueType="num">
                                      <p:cBhvr additive="base">
                                        <p:cTn id="14"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additive="base">
                                        <p:cTn id="19" dur="500" fill="hold"/>
                                        <p:tgtEl>
                                          <p:spTgt spid="25605"/>
                                        </p:tgtEl>
                                        <p:attrNameLst>
                                          <p:attrName>ppt_x</p:attrName>
                                        </p:attrNameLst>
                                      </p:cBhvr>
                                      <p:tavLst>
                                        <p:tav tm="0">
                                          <p:val>
                                            <p:strVal val="0-#ppt_w/2"/>
                                          </p:val>
                                        </p:tav>
                                        <p:tav tm="100000">
                                          <p:val>
                                            <p:strVal val="#ppt_x"/>
                                          </p:val>
                                        </p:tav>
                                      </p:tavLst>
                                    </p:anim>
                                    <p:anim calcmode="lin" valueType="num">
                                      <p:cBhvr additive="base">
                                        <p:cTn id="20"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8"/>
                                        </p:tgtEl>
                                        <p:attrNameLst>
                                          <p:attrName>style.visibility</p:attrName>
                                        </p:attrNameLst>
                                      </p:cBhvr>
                                      <p:to>
                                        <p:strVal val="visible"/>
                                      </p:to>
                                    </p:set>
                                    <p:anim calcmode="lin" valueType="num">
                                      <p:cBhvr additive="base">
                                        <p:cTn id="25" dur="500" fill="hold"/>
                                        <p:tgtEl>
                                          <p:spTgt spid="25608"/>
                                        </p:tgtEl>
                                        <p:attrNameLst>
                                          <p:attrName>ppt_x</p:attrName>
                                        </p:attrNameLst>
                                      </p:cBhvr>
                                      <p:tavLst>
                                        <p:tav tm="0">
                                          <p:val>
                                            <p:strVal val="0-#ppt_w/2"/>
                                          </p:val>
                                        </p:tav>
                                        <p:tav tm="100000">
                                          <p:val>
                                            <p:strVal val="#ppt_x"/>
                                          </p:val>
                                        </p:tav>
                                      </p:tavLst>
                                    </p:anim>
                                    <p:anim calcmode="lin" valueType="num">
                                      <p:cBhvr additive="base">
                                        <p:cTn id="26" dur="500" fill="hold"/>
                                        <p:tgtEl>
                                          <p:spTgt spid="256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6"/>
                                        </p:tgtEl>
                                        <p:attrNameLst>
                                          <p:attrName>style.visibility</p:attrName>
                                        </p:attrNameLst>
                                      </p:cBhvr>
                                      <p:to>
                                        <p:strVal val="visible"/>
                                      </p:to>
                                    </p:set>
                                    <p:anim calcmode="lin" valueType="num">
                                      <p:cBhvr additive="base">
                                        <p:cTn id="31" dur="500" fill="hold"/>
                                        <p:tgtEl>
                                          <p:spTgt spid="25606"/>
                                        </p:tgtEl>
                                        <p:attrNameLst>
                                          <p:attrName>ppt_x</p:attrName>
                                        </p:attrNameLst>
                                      </p:cBhvr>
                                      <p:tavLst>
                                        <p:tav tm="0">
                                          <p:val>
                                            <p:strVal val="0-#ppt_w/2"/>
                                          </p:val>
                                        </p:tav>
                                        <p:tav tm="100000">
                                          <p:val>
                                            <p:strVal val="#ppt_x"/>
                                          </p:val>
                                        </p:tav>
                                      </p:tavLst>
                                    </p:anim>
                                    <p:anim calcmode="lin" valueType="num">
                                      <p:cBhvr additive="base">
                                        <p:cTn id="32"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609"/>
                                        </p:tgtEl>
                                        <p:attrNameLst>
                                          <p:attrName>style.visibility</p:attrName>
                                        </p:attrNameLst>
                                      </p:cBhvr>
                                      <p:to>
                                        <p:strVal val="visible"/>
                                      </p:to>
                                    </p:set>
                                    <p:anim calcmode="lin" valueType="num">
                                      <p:cBhvr additive="base">
                                        <p:cTn id="37" dur="500" fill="hold"/>
                                        <p:tgtEl>
                                          <p:spTgt spid="25609"/>
                                        </p:tgtEl>
                                        <p:attrNameLst>
                                          <p:attrName>ppt_x</p:attrName>
                                        </p:attrNameLst>
                                      </p:cBhvr>
                                      <p:tavLst>
                                        <p:tav tm="0">
                                          <p:val>
                                            <p:strVal val="0-#ppt_w/2"/>
                                          </p:val>
                                        </p:tav>
                                        <p:tav tm="100000">
                                          <p:val>
                                            <p:strVal val="#ppt_x"/>
                                          </p:val>
                                        </p:tav>
                                      </p:tavLst>
                                    </p:anim>
                                    <p:anim calcmode="lin" valueType="num">
                                      <p:cBhvr additive="base">
                                        <p:cTn id="38" dur="500" fill="hold"/>
                                        <p:tgtEl>
                                          <p:spTgt spid="256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6" grpId="0" animBg="1"/>
      <p:bldP spid="25607" grpId="0" animBg="1"/>
      <p:bldP spid="25608" grpId="0" animBg="1"/>
      <p:bldP spid="256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5th%20element"/>
          <p:cNvPicPr>
            <a:picLocks noChangeAspect="1" noChangeArrowheads="1"/>
          </p:cNvPicPr>
          <p:nvPr/>
        </p:nvPicPr>
        <p:blipFill>
          <a:blip r:embed="rId2" cstate="print"/>
          <a:srcRect/>
          <a:stretch>
            <a:fillRect/>
          </a:stretch>
        </p:blipFill>
        <p:spPr bwMode="auto">
          <a:xfrm>
            <a:off x="3733800" y="2514600"/>
            <a:ext cx="3695700" cy="3695700"/>
          </a:xfrm>
          <a:prstGeom prst="rect">
            <a:avLst/>
          </a:prstGeom>
          <a:noFill/>
        </p:spPr>
      </p:pic>
      <p:sp>
        <p:nvSpPr>
          <p:cNvPr id="26627" name="Rectangle 3"/>
          <p:cNvSpPr>
            <a:spLocks noGrp="1" noChangeArrowheads="1"/>
          </p:cNvSpPr>
          <p:nvPr>
            <p:ph type="title"/>
          </p:nvPr>
        </p:nvSpPr>
        <p:spPr/>
        <p:txBody>
          <a:bodyPr/>
          <a:lstStyle/>
          <a:p>
            <a:r>
              <a:rPr lang="en-GB"/>
              <a:t>Balance and Movement</a:t>
            </a:r>
          </a:p>
        </p:txBody>
      </p:sp>
      <p:sp>
        <p:nvSpPr>
          <p:cNvPr id="26628" name="Rectangle 4"/>
          <p:cNvSpPr>
            <a:spLocks noGrp="1" noChangeArrowheads="1"/>
          </p:cNvSpPr>
          <p:nvPr>
            <p:ph idx="1"/>
          </p:nvPr>
        </p:nvSpPr>
        <p:spPr>
          <a:xfrm>
            <a:off x="457200" y="1981200"/>
            <a:ext cx="8229600" cy="981075"/>
          </a:xfrm>
        </p:spPr>
        <p:txBody>
          <a:bodyPr>
            <a:normAutofit lnSpcReduction="10000"/>
          </a:bodyPr>
          <a:lstStyle/>
          <a:p>
            <a:r>
              <a:rPr lang="en-GB"/>
              <a:t>Position and characteristics affect balance and movement.</a:t>
            </a:r>
          </a:p>
        </p:txBody>
      </p:sp>
      <p:sp>
        <p:nvSpPr>
          <p:cNvPr id="26629" name="AutoShape 5"/>
          <p:cNvSpPr>
            <a:spLocks noChangeArrowheads="1"/>
          </p:cNvSpPr>
          <p:nvPr/>
        </p:nvSpPr>
        <p:spPr bwMode="auto">
          <a:xfrm rot="9000000">
            <a:off x="1295400" y="3794125"/>
            <a:ext cx="2819400" cy="1219200"/>
          </a:xfrm>
          <a:prstGeom prst="rtTriangle">
            <a:avLst/>
          </a:prstGeom>
          <a:solidFill>
            <a:schemeClr val="accent1"/>
          </a:solidFill>
          <a:ln w="9525">
            <a:solidFill>
              <a:schemeClr val="tx1"/>
            </a:solidFill>
            <a:miter lim="800000"/>
            <a:headEnd/>
            <a:tailEnd/>
          </a:ln>
          <a:effectLst/>
        </p:spPr>
        <p:txBody>
          <a:bodyPr wrap="none" anchor="ctr"/>
          <a:lstStyle/>
          <a:p>
            <a:endParaRPr lang="en-GB"/>
          </a:p>
        </p:txBody>
      </p:sp>
      <p:grpSp>
        <p:nvGrpSpPr>
          <p:cNvPr id="2" name="Group 5"/>
          <p:cNvGrpSpPr/>
          <p:nvPr/>
        </p:nvGrpSpPr>
        <p:grpSpPr>
          <a:xfrm>
            <a:off x="0" y="6453336"/>
            <a:ext cx="8964488" cy="360040"/>
            <a:chOff x="0" y="6453336"/>
            <a:chExt cx="8964488" cy="360040"/>
          </a:xfrm>
          <a:solidFill>
            <a:srgbClr val="C00000"/>
          </a:solidFill>
        </p:grpSpPr>
        <p:sp>
          <p:nvSpPr>
            <p:cNvPr id="7" name="Rectangle 6"/>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en-GB"/>
              <a:t>Balance and Movement</a:t>
            </a:r>
          </a:p>
        </p:txBody>
      </p:sp>
      <p:sp>
        <p:nvSpPr>
          <p:cNvPr id="29700" name="Rectangle 4"/>
          <p:cNvSpPr>
            <a:spLocks noGrp="1" noChangeArrowheads="1"/>
          </p:cNvSpPr>
          <p:nvPr>
            <p:ph idx="1"/>
          </p:nvPr>
        </p:nvSpPr>
        <p:spPr>
          <a:xfrm>
            <a:off x="457200" y="1981200"/>
            <a:ext cx="8229600" cy="981075"/>
          </a:xfrm>
        </p:spPr>
        <p:txBody>
          <a:bodyPr>
            <a:normAutofit lnSpcReduction="10000"/>
          </a:bodyPr>
          <a:lstStyle/>
          <a:p>
            <a:r>
              <a:rPr lang="en-GB"/>
              <a:t>Position and characteristics affect balance and movement.</a:t>
            </a:r>
          </a:p>
        </p:txBody>
      </p:sp>
      <p:pic>
        <p:nvPicPr>
          <p:cNvPr id="29703" name="Picture 7" descr="nissan-cube-1"/>
          <p:cNvPicPr>
            <a:picLocks noChangeAspect="1" noChangeArrowheads="1"/>
          </p:cNvPicPr>
          <p:nvPr/>
        </p:nvPicPr>
        <p:blipFill>
          <a:blip r:embed="rId2" cstate="print"/>
          <a:srcRect t="17540"/>
          <a:stretch>
            <a:fillRect/>
          </a:stretch>
        </p:blipFill>
        <p:spPr bwMode="auto">
          <a:xfrm>
            <a:off x="123700" y="3789363"/>
            <a:ext cx="3925888" cy="2373312"/>
          </a:xfrm>
          <a:prstGeom prst="rect">
            <a:avLst/>
          </a:prstGeom>
          <a:noFill/>
        </p:spPr>
      </p:pic>
      <p:pic>
        <p:nvPicPr>
          <p:cNvPr id="29705" name="Picture 9" descr="Ferrari-3"/>
          <p:cNvPicPr>
            <a:picLocks noChangeAspect="1" noChangeArrowheads="1"/>
          </p:cNvPicPr>
          <p:nvPr/>
        </p:nvPicPr>
        <p:blipFill>
          <a:blip r:embed="rId3" cstate="print"/>
          <a:srcRect t="24655" b="22589"/>
          <a:stretch>
            <a:fillRect/>
          </a:stretch>
        </p:blipFill>
        <p:spPr bwMode="auto">
          <a:xfrm>
            <a:off x="4048000" y="4221163"/>
            <a:ext cx="4916488" cy="1944687"/>
          </a:xfrm>
          <a:prstGeom prst="rect">
            <a:avLst/>
          </a:prstGeom>
          <a:noFill/>
        </p:spPr>
      </p:pic>
      <p:grpSp>
        <p:nvGrpSpPr>
          <p:cNvPr id="2" name="Group 5"/>
          <p:cNvGrpSpPr/>
          <p:nvPr/>
        </p:nvGrpSpPr>
        <p:grpSpPr>
          <a:xfrm>
            <a:off x="0" y="6453336"/>
            <a:ext cx="8964488" cy="360040"/>
            <a:chOff x="0" y="6453336"/>
            <a:chExt cx="8964488" cy="360040"/>
          </a:xfrm>
          <a:solidFill>
            <a:srgbClr val="C00000"/>
          </a:solidFill>
        </p:grpSpPr>
        <p:sp>
          <p:nvSpPr>
            <p:cNvPr id="7" name="Rectangle 6"/>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dirty="0"/>
              <a:t>Task - Two Kettles</a:t>
            </a:r>
          </a:p>
        </p:txBody>
      </p:sp>
      <p:sp>
        <p:nvSpPr>
          <p:cNvPr id="27651" name="Rectangle 3"/>
          <p:cNvSpPr>
            <a:spLocks noGrp="1" noChangeArrowheads="1"/>
          </p:cNvSpPr>
          <p:nvPr>
            <p:ph idx="1"/>
          </p:nvPr>
        </p:nvSpPr>
        <p:spPr>
          <a:xfrm>
            <a:off x="457200" y="1981200"/>
            <a:ext cx="8229600" cy="981075"/>
          </a:xfrm>
        </p:spPr>
        <p:txBody>
          <a:bodyPr>
            <a:normAutofit lnSpcReduction="10000"/>
          </a:bodyPr>
          <a:lstStyle/>
          <a:p>
            <a:r>
              <a:rPr lang="en-GB"/>
              <a:t>Compare the two kettles using some of the terms in today’s and previous lessons</a:t>
            </a:r>
          </a:p>
        </p:txBody>
      </p:sp>
      <p:pic>
        <p:nvPicPr>
          <p:cNvPr id="27652" name="Picture 4" descr="brvjk66"/>
          <p:cNvPicPr>
            <a:picLocks noChangeAspect="1" noChangeArrowheads="1"/>
          </p:cNvPicPr>
          <p:nvPr/>
        </p:nvPicPr>
        <p:blipFill>
          <a:blip r:embed="rId2" cstate="print"/>
          <a:srcRect/>
          <a:stretch>
            <a:fillRect/>
          </a:stretch>
        </p:blipFill>
        <p:spPr bwMode="auto">
          <a:xfrm>
            <a:off x="4800600" y="3046413"/>
            <a:ext cx="3406775" cy="3406775"/>
          </a:xfrm>
          <a:prstGeom prst="rect">
            <a:avLst/>
          </a:prstGeom>
          <a:noFill/>
        </p:spPr>
      </p:pic>
      <p:pic>
        <p:nvPicPr>
          <p:cNvPr id="27653" name="Picture 5" descr="11047"/>
          <p:cNvPicPr>
            <a:picLocks noChangeAspect="1" noChangeArrowheads="1"/>
          </p:cNvPicPr>
          <p:nvPr/>
        </p:nvPicPr>
        <p:blipFill>
          <a:blip r:embed="rId3" cstate="print"/>
          <a:srcRect/>
          <a:stretch>
            <a:fillRect/>
          </a:stretch>
        </p:blipFill>
        <p:spPr bwMode="auto">
          <a:xfrm>
            <a:off x="2051050" y="3360738"/>
            <a:ext cx="2057400" cy="2732087"/>
          </a:xfrm>
          <a:prstGeom prst="rect">
            <a:avLst/>
          </a:prstGeom>
          <a:noFill/>
        </p:spPr>
      </p:pic>
      <p:grpSp>
        <p:nvGrpSpPr>
          <p:cNvPr id="2" name="Group 5"/>
          <p:cNvGrpSpPr/>
          <p:nvPr/>
        </p:nvGrpSpPr>
        <p:grpSpPr>
          <a:xfrm>
            <a:off x="0" y="6453336"/>
            <a:ext cx="8964488" cy="360040"/>
            <a:chOff x="0" y="6453336"/>
            <a:chExt cx="8964488" cy="360040"/>
          </a:xfrm>
          <a:solidFill>
            <a:srgbClr val="C00000"/>
          </a:solidFill>
        </p:grpSpPr>
        <p:sp>
          <p:nvSpPr>
            <p:cNvPr id="7" name="Rectangle 6"/>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aint Splat Lovely Pattern"/>
          <p:cNvPicPr>
            <a:picLocks noChangeAspect="1" noChangeArrowheads="1"/>
          </p:cNvPicPr>
          <p:nvPr/>
        </p:nvPicPr>
        <p:blipFill>
          <a:blip r:embed="rId2" cstate="print">
            <a:lum bright="59000" contrast="-70000"/>
          </a:blip>
          <a:srcRect l="27195"/>
          <a:stretch>
            <a:fillRect/>
          </a:stretch>
        </p:blipFill>
        <p:spPr bwMode="auto">
          <a:xfrm rot="16200000">
            <a:off x="3771565" y="1485563"/>
            <a:ext cx="3933056" cy="6811818"/>
          </a:xfrm>
          <a:prstGeom prst="rect">
            <a:avLst/>
          </a:prstGeom>
          <a:noFill/>
        </p:spPr>
      </p:pic>
      <p:pic>
        <p:nvPicPr>
          <p:cNvPr id="4098" name="Picture 2" descr="http://4.bp.blogspot.com/-5M6qSVTXDeI/TnS1h8SImbI/AAAAAAAAANc/mG78SwJYfU8/s1600/paint-splat.png"/>
          <p:cNvPicPr>
            <a:picLocks noChangeAspect="1" noChangeArrowheads="1"/>
          </p:cNvPicPr>
          <p:nvPr/>
        </p:nvPicPr>
        <p:blipFill>
          <a:blip r:embed="rId3" cstate="print"/>
          <a:srcRect/>
          <a:stretch>
            <a:fillRect/>
          </a:stretch>
        </p:blipFill>
        <p:spPr bwMode="auto">
          <a:xfrm rot="5400000">
            <a:off x="4450804" y="-791666"/>
            <a:ext cx="2381250" cy="3333750"/>
          </a:xfrm>
          <a:prstGeom prst="rect">
            <a:avLst/>
          </a:prstGeom>
          <a:noFill/>
        </p:spPr>
      </p:pic>
      <p:sp>
        <p:nvSpPr>
          <p:cNvPr id="18434" name="Rectangle 2"/>
          <p:cNvSpPr>
            <a:spLocks noGrp="1" noChangeArrowheads="1"/>
          </p:cNvSpPr>
          <p:nvPr>
            <p:ph type="title"/>
          </p:nvPr>
        </p:nvSpPr>
        <p:spPr/>
        <p:txBody>
          <a:bodyPr/>
          <a:lstStyle/>
          <a:p>
            <a:r>
              <a:rPr lang="en-GB"/>
              <a:t>Colour</a:t>
            </a:r>
            <a:endParaRPr lang="en-US"/>
          </a:p>
        </p:txBody>
      </p:sp>
      <p:sp>
        <p:nvSpPr>
          <p:cNvPr id="18435" name="Rectangle 3"/>
          <p:cNvSpPr>
            <a:spLocks noGrp="1" noChangeArrowheads="1"/>
          </p:cNvSpPr>
          <p:nvPr>
            <p:ph idx="1"/>
          </p:nvPr>
        </p:nvSpPr>
        <p:spPr/>
        <p:txBody>
          <a:bodyPr>
            <a:normAutofit/>
          </a:bodyPr>
          <a:lstStyle/>
          <a:p>
            <a:r>
              <a:rPr lang="en-GB" sz="3200" dirty="0" smtClean="0"/>
              <a:t>Integral </a:t>
            </a:r>
            <a:r>
              <a:rPr lang="en-GB" sz="3200" dirty="0"/>
              <a:t>part of the design process that is too often neglected.  </a:t>
            </a:r>
            <a:endParaRPr lang="en-GB" sz="3200" dirty="0" smtClean="0"/>
          </a:p>
          <a:p>
            <a:r>
              <a:rPr lang="en-GB" sz="3200" dirty="0" smtClean="0"/>
              <a:t>The </a:t>
            </a:r>
            <a:r>
              <a:rPr lang="en-GB" sz="3200" dirty="0"/>
              <a:t>psychology associated with colour can influence how we react to a product.  </a:t>
            </a:r>
            <a:endParaRPr lang="en-GB" sz="3200" dirty="0" smtClean="0"/>
          </a:p>
          <a:p>
            <a:r>
              <a:rPr lang="en-GB" sz="3200" dirty="0" smtClean="0"/>
              <a:t>For </a:t>
            </a:r>
            <a:r>
              <a:rPr lang="en-GB" sz="3200" dirty="0"/>
              <a:t>example, the combination of black and yellow suggests danger and is often used in warning signs</a:t>
            </a:r>
            <a:r>
              <a:rPr lang="en-GB" sz="3200" dirty="0" smtClean="0"/>
              <a:t>.</a:t>
            </a:r>
            <a:endParaRPr lang="en-GB" sz="3200" dirty="0"/>
          </a:p>
        </p:txBody>
      </p:sp>
      <p:grpSp>
        <p:nvGrpSpPr>
          <p:cNvPr id="2" name="Group 3"/>
          <p:cNvGrpSpPr/>
          <p:nvPr/>
        </p:nvGrpSpPr>
        <p:grpSpPr>
          <a:xfrm>
            <a:off x="0" y="6453336"/>
            <a:ext cx="8964488" cy="360040"/>
            <a:chOff x="0" y="6453336"/>
            <a:chExt cx="8964488" cy="360040"/>
          </a:xfrm>
          <a:solidFill>
            <a:srgbClr val="C00000"/>
          </a:solidFill>
        </p:grpSpPr>
        <p:sp>
          <p:nvSpPr>
            <p:cNvPr id="5" name="Rectangle 4"/>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p:stCondLst>
                              <p:cond delay="4500"/>
                            </p:stCondLst>
                            <p:childTnLst>
                              <p:par>
                                <p:cTn id="9" presetID="10" presetClass="entr" presetSubtype="0" fill="hold" nodeType="afterEffect">
                                  <p:stCondLst>
                                    <p:cond delay="200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endParaRPr lang="en-GB"/>
          </a:p>
        </p:txBody>
      </p:sp>
      <p:pic>
        <p:nvPicPr>
          <p:cNvPr id="19460" name="Picture 4"/>
          <p:cNvPicPr>
            <a:picLocks noChangeAspect="1" noChangeArrowheads="1"/>
          </p:cNvPicPr>
          <p:nvPr/>
        </p:nvPicPr>
        <p:blipFill>
          <a:blip r:embed="rId2" cstate="print"/>
          <a:srcRect/>
          <a:stretch>
            <a:fillRect/>
          </a:stretch>
        </p:blipFill>
        <p:spPr bwMode="auto">
          <a:xfrm>
            <a:off x="457200" y="1091902"/>
            <a:ext cx="8229600" cy="5505450"/>
          </a:xfrm>
          <a:prstGeom prst="rect">
            <a:avLst/>
          </a:prstGeom>
          <a:noFill/>
          <a:ln w="9525">
            <a:noFill/>
            <a:miter lim="800000"/>
            <a:headEnd/>
            <a:tailEnd/>
          </a:ln>
          <a:effectLst/>
        </p:spPr>
      </p:pic>
      <p:grpSp>
        <p:nvGrpSpPr>
          <p:cNvPr id="2" name="Group 4"/>
          <p:cNvGrpSpPr/>
          <p:nvPr/>
        </p:nvGrpSpPr>
        <p:grpSpPr>
          <a:xfrm>
            <a:off x="0" y="6453336"/>
            <a:ext cx="8964488" cy="360040"/>
            <a:chOff x="0" y="6453336"/>
            <a:chExt cx="8964488" cy="360040"/>
          </a:xfrm>
          <a:solidFill>
            <a:srgbClr val="C00000"/>
          </a:solidFill>
        </p:grpSpPr>
        <p:sp>
          <p:nvSpPr>
            <p:cNvPr id="6" name="Rectangle 5"/>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mtClean="0"/>
              <a:t>Social Expectations</a:t>
            </a:r>
            <a:endParaRPr lang="en-GB"/>
          </a:p>
        </p:txBody>
      </p:sp>
      <p:sp>
        <p:nvSpPr>
          <p:cNvPr id="11267" name="Rectangle 3"/>
          <p:cNvSpPr>
            <a:spLocks noGrp="1" noChangeArrowheads="1"/>
          </p:cNvSpPr>
          <p:nvPr>
            <p:ph idx="1"/>
          </p:nvPr>
        </p:nvSpPr>
        <p:spPr/>
        <p:txBody>
          <a:bodyPr>
            <a:normAutofit fontScale="92500" lnSpcReduction="10000"/>
          </a:bodyPr>
          <a:lstStyle/>
          <a:p>
            <a:r>
              <a:rPr lang="en-GB" dirty="0" smtClean="0"/>
              <a:t>Design and product development is now a part of most company business plans.  </a:t>
            </a:r>
          </a:p>
          <a:p>
            <a:r>
              <a:rPr lang="en-GB" dirty="0" smtClean="0"/>
              <a:t>The type and nature of the products developed must reflect the market niche’s lifestyle and wants.</a:t>
            </a:r>
          </a:p>
          <a:p>
            <a:r>
              <a:rPr lang="en-GB" dirty="0" smtClean="0"/>
              <a:t>Influenced by fashion, local customs, topical issues and changes in the law, for example in 2002 the UK the car tax rules changed which resulted in a huge growth in sales of diesel fuelled company cars. </a:t>
            </a:r>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a:t>Colour Wheel</a:t>
            </a:r>
            <a:endParaRPr lang="en-US" dirty="0"/>
          </a:p>
        </p:txBody>
      </p:sp>
      <p:sp>
        <p:nvSpPr>
          <p:cNvPr id="20483" name="Rectangle 3"/>
          <p:cNvSpPr>
            <a:spLocks noGrp="1" noChangeArrowheads="1"/>
          </p:cNvSpPr>
          <p:nvPr>
            <p:ph idx="1"/>
          </p:nvPr>
        </p:nvSpPr>
        <p:spPr>
          <a:xfrm>
            <a:off x="457200" y="1981200"/>
            <a:ext cx="3178175" cy="3886200"/>
          </a:xfrm>
        </p:spPr>
        <p:txBody>
          <a:bodyPr/>
          <a:lstStyle/>
          <a:p>
            <a:r>
              <a:rPr lang="en-GB"/>
              <a:t>A useful tool when considering colour is the colour wheel.</a:t>
            </a:r>
            <a:endParaRPr lang="en-US"/>
          </a:p>
        </p:txBody>
      </p:sp>
      <p:grpSp>
        <p:nvGrpSpPr>
          <p:cNvPr id="2" name="Group 4"/>
          <p:cNvGrpSpPr/>
          <p:nvPr/>
        </p:nvGrpSpPr>
        <p:grpSpPr>
          <a:xfrm>
            <a:off x="0" y="6453336"/>
            <a:ext cx="8964488" cy="360040"/>
            <a:chOff x="0" y="6453336"/>
            <a:chExt cx="8964488" cy="360040"/>
          </a:xfrm>
          <a:solidFill>
            <a:srgbClr val="C00000"/>
          </a:solidFill>
        </p:grpSpPr>
        <p:sp>
          <p:nvSpPr>
            <p:cNvPr id="6" name="Rectangle 5"/>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2" name="Picture 4" descr="http://kusner.homeschoolarts.com/wp-content/uploads/2011/06/primary_secondary_tertiary.png"/>
          <p:cNvPicPr>
            <a:picLocks noChangeAspect="1" noChangeArrowheads="1"/>
          </p:cNvPicPr>
          <p:nvPr/>
        </p:nvPicPr>
        <p:blipFill>
          <a:blip r:embed="rId2" cstate="print"/>
          <a:srcRect/>
          <a:stretch>
            <a:fillRect/>
          </a:stretch>
        </p:blipFill>
        <p:spPr bwMode="auto">
          <a:xfrm>
            <a:off x="3635896" y="1196752"/>
            <a:ext cx="5249446" cy="52151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1000"/>
                                  </p:stCondLst>
                                  <p:childTnLst>
                                    <p:set>
                                      <p:cBhvr>
                                        <p:cTn id="6" dur="1" fill="hold">
                                          <p:stCondLst>
                                            <p:cond delay="0"/>
                                          </p:stCondLst>
                                        </p:cTn>
                                        <p:tgtEl>
                                          <p:spTgt spid="2052"/>
                                        </p:tgtEl>
                                        <p:attrNameLst>
                                          <p:attrName>style.visibility</p:attrName>
                                        </p:attrNameLst>
                                      </p:cBhvr>
                                      <p:to>
                                        <p:strVal val="visible"/>
                                      </p:to>
                                    </p:set>
                                    <p:animEffect transition="in" filter="wedg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olour Wheel - primary"/>
          <p:cNvPicPr>
            <a:picLocks noGrp="1" noChangeAspect="1" noChangeArrowheads="1"/>
          </p:cNvPicPr>
          <p:nvPr>
            <p:ph type="clipArt" sz="half" idx="2"/>
          </p:nvPr>
        </p:nvPicPr>
        <p:blipFill>
          <a:blip r:embed="rId2" cstate="print"/>
          <a:srcRect/>
          <a:stretch>
            <a:fillRect/>
          </a:stretch>
        </p:blipFill>
        <p:spPr>
          <a:xfrm>
            <a:off x="3792538" y="1196752"/>
            <a:ext cx="5353050" cy="5353050"/>
          </a:xfrm>
        </p:spPr>
      </p:pic>
      <p:sp>
        <p:nvSpPr>
          <p:cNvPr id="7170" name="Rectangle 2"/>
          <p:cNvSpPr>
            <a:spLocks noGrp="1" noChangeArrowheads="1"/>
          </p:cNvSpPr>
          <p:nvPr>
            <p:ph type="title"/>
          </p:nvPr>
        </p:nvSpPr>
        <p:spPr>
          <a:xfrm>
            <a:off x="457200" y="260648"/>
            <a:ext cx="8229600" cy="1152128"/>
          </a:xfrm>
        </p:spPr>
        <p:txBody>
          <a:bodyPr/>
          <a:lstStyle/>
          <a:p>
            <a:r>
              <a:rPr lang="en-GB" dirty="0" smtClean="0"/>
              <a:t>Colour Wheel</a:t>
            </a:r>
            <a:endParaRPr lang="en-GB" dirty="0"/>
          </a:p>
        </p:txBody>
      </p:sp>
      <p:sp>
        <p:nvSpPr>
          <p:cNvPr id="7171" name="Rectangle 3"/>
          <p:cNvSpPr>
            <a:spLocks noGrp="1" noChangeArrowheads="1"/>
          </p:cNvSpPr>
          <p:nvPr>
            <p:ph type="body" sz="half" idx="1"/>
          </p:nvPr>
        </p:nvSpPr>
        <p:spPr/>
        <p:txBody>
          <a:bodyPr/>
          <a:lstStyle/>
          <a:p>
            <a:r>
              <a:rPr lang="en-GB" dirty="0" smtClean="0"/>
              <a:t>Primary Colours</a:t>
            </a:r>
          </a:p>
          <a:p>
            <a:pPr lvl="1"/>
            <a:r>
              <a:rPr lang="en-GB" sz="3200" dirty="0" smtClean="0"/>
              <a:t>Red</a:t>
            </a:r>
          </a:p>
          <a:p>
            <a:pPr lvl="1"/>
            <a:r>
              <a:rPr lang="en-GB" sz="3200" dirty="0" smtClean="0"/>
              <a:t>Blue</a:t>
            </a:r>
          </a:p>
          <a:p>
            <a:pPr lvl="1"/>
            <a:r>
              <a:rPr lang="en-GB" sz="3200" dirty="0" smtClean="0"/>
              <a:t>Yellow</a:t>
            </a:r>
            <a:endParaRPr lang="en-GB" sz="3200" dirty="0"/>
          </a:p>
        </p:txBody>
      </p:sp>
      <p:sp>
        <p:nvSpPr>
          <p:cNvPr id="7174" name="WordArt 6"/>
          <p:cNvSpPr>
            <a:spLocks noChangeArrowheads="1" noChangeShapeType="1" noTextEdit="1"/>
          </p:cNvSpPr>
          <p:nvPr/>
        </p:nvSpPr>
        <p:spPr bwMode="auto">
          <a:xfrm>
            <a:off x="4716463" y="3043014"/>
            <a:ext cx="9620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Red</a:t>
            </a:r>
          </a:p>
        </p:txBody>
      </p:sp>
      <p:sp>
        <p:nvSpPr>
          <p:cNvPr id="7176" name="WordArt 8"/>
          <p:cNvSpPr>
            <a:spLocks noChangeArrowheads="1" noChangeShapeType="1" noTextEdit="1"/>
          </p:cNvSpPr>
          <p:nvPr/>
        </p:nvSpPr>
        <p:spPr bwMode="auto">
          <a:xfrm>
            <a:off x="6877050" y="3044602"/>
            <a:ext cx="1695450" cy="647700"/>
          </a:xfrm>
          <a:prstGeom prst="rect">
            <a:avLst/>
          </a:prstGeom>
        </p:spPr>
        <p:txBody>
          <a:bodyPr wrap="none" fromWordArt="1">
            <a:prstTxWarp prst="textPlain">
              <a:avLst>
                <a:gd name="adj" fmla="val 50000"/>
              </a:avLst>
            </a:prstTxWarp>
          </a:bodyPr>
          <a:lstStyle/>
          <a:p>
            <a:pPr algn="ctr"/>
            <a:r>
              <a:rPr lang="en-GB" sz="3600" kern="10" dirty="0">
                <a:ln w="9525">
                  <a:solidFill>
                    <a:srgbClr val="000000"/>
                  </a:solidFill>
                  <a:round/>
                  <a:headEnd/>
                  <a:tailEnd/>
                </a:ln>
                <a:solidFill>
                  <a:srgbClr val="FFFFFF"/>
                </a:solidFill>
                <a:latin typeface="Arial Black"/>
              </a:rPr>
              <a:t>Yellow</a:t>
            </a:r>
          </a:p>
        </p:txBody>
      </p:sp>
      <p:sp>
        <p:nvSpPr>
          <p:cNvPr id="7178" name="WordArt 10"/>
          <p:cNvSpPr>
            <a:spLocks noChangeArrowheads="1" noChangeShapeType="1" noTextEdit="1"/>
          </p:cNvSpPr>
          <p:nvPr/>
        </p:nvSpPr>
        <p:spPr bwMode="auto">
          <a:xfrm>
            <a:off x="5902325" y="4844827"/>
            <a:ext cx="1114425" cy="647700"/>
          </a:xfrm>
          <a:prstGeom prst="rect">
            <a:avLst/>
          </a:prstGeom>
        </p:spPr>
        <p:txBody>
          <a:bodyPr wrap="none" fromWordArt="1">
            <a:prstTxWarp prst="textPlain">
              <a:avLst>
                <a:gd name="adj" fmla="val 50000"/>
              </a:avLst>
            </a:prstTxWarp>
          </a:bodyPr>
          <a:lstStyle/>
          <a:p>
            <a:pPr algn="ctr"/>
            <a:r>
              <a:rPr lang="en-GB" sz="3600" kern="10" dirty="0">
                <a:ln w="9525">
                  <a:solidFill>
                    <a:srgbClr val="000000"/>
                  </a:solidFill>
                  <a:round/>
                  <a:headEnd/>
                  <a:tailEnd/>
                </a:ln>
                <a:solidFill>
                  <a:srgbClr val="FFFFFF"/>
                </a:solidFill>
                <a:latin typeface="Arial Black"/>
              </a:rPr>
              <a:t>Blue</a:t>
            </a:r>
          </a:p>
        </p:txBody>
      </p:sp>
      <p:grpSp>
        <p:nvGrpSpPr>
          <p:cNvPr id="2" name="Group 7"/>
          <p:cNvGrpSpPr/>
          <p:nvPr/>
        </p:nvGrpSpPr>
        <p:grpSpPr>
          <a:xfrm>
            <a:off x="0" y="6453336"/>
            <a:ext cx="8964488" cy="360040"/>
            <a:chOff x="0" y="6453336"/>
            <a:chExt cx="8964488" cy="360040"/>
          </a:xfrm>
          <a:solidFill>
            <a:srgbClr val="C00000"/>
          </a:solidFill>
        </p:grpSpPr>
        <p:sp>
          <p:nvSpPr>
            <p:cNvPr id="9" name="Rectangle 8"/>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edge">
                                      <p:cBhvr>
                                        <p:cTn id="7" dur="1000"/>
                                        <p:tgtEl>
                                          <p:spTgt spid="7173"/>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additive="base">
                                        <p:cTn id="11"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 calcmode="lin" valueType="num">
                                      <p:cBhvr additive="base">
                                        <p:cTn id="16"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additive="base">
                                        <p:cTn id="21"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 calcmode="lin" valueType="num">
                                      <p:cBhvr additive="base">
                                        <p:cTn id="26"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3" presetClass="entr" presetSubtype="16" fill="hold" grpId="0" nodeType="afterEffect">
                                  <p:stCondLst>
                                    <p:cond delay="0"/>
                                  </p:stCondLst>
                                  <p:childTnLst>
                                    <p:set>
                                      <p:cBhvr>
                                        <p:cTn id="30" dur="1" fill="hold">
                                          <p:stCondLst>
                                            <p:cond delay="0"/>
                                          </p:stCondLst>
                                        </p:cTn>
                                        <p:tgtEl>
                                          <p:spTgt spid="7174"/>
                                        </p:tgtEl>
                                        <p:attrNameLst>
                                          <p:attrName>style.visibility</p:attrName>
                                        </p:attrNameLst>
                                      </p:cBhvr>
                                      <p:to>
                                        <p:strVal val="visible"/>
                                      </p:to>
                                    </p:set>
                                    <p:anim calcmode="lin" valueType="num">
                                      <p:cBhvr>
                                        <p:cTn id="31" dur="500" fill="hold"/>
                                        <p:tgtEl>
                                          <p:spTgt spid="7174"/>
                                        </p:tgtEl>
                                        <p:attrNameLst>
                                          <p:attrName>ppt_w</p:attrName>
                                        </p:attrNameLst>
                                      </p:cBhvr>
                                      <p:tavLst>
                                        <p:tav tm="0">
                                          <p:val>
                                            <p:fltVal val="0"/>
                                          </p:val>
                                        </p:tav>
                                        <p:tav tm="100000">
                                          <p:val>
                                            <p:strVal val="#ppt_w"/>
                                          </p:val>
                                        </p:tav>
                                      </p:tavLst>
                                    </p:anim>
                                    <p:anim calcmode="lin" valueType="num">
                                      <p:cBhvr>
                                        <p:cTn id="32" dur="500" fill="hold"/>
                                        <p:tgtEl>
                                          <p:spTgt spid="717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7176"/>
                                        </p:tgtEl>
                                        <p:attrNameLst>
                                          <p:attrName>style.visibility</p:attrName>
                                        </p:attrNameLst>
                                      </p:cBhvr>
                                      <p:to>
                                        <p:strVal val="visible"/>
                                      </p:to>
                                    </p:set>
                                    <p:anim calcmode="lin" valueType="num">
                                      <p:cBhvr>
                                        <p:cTn id="35" dur="500" fill="hold"/>
                                        <p:tgtEl>
                                          <p:spTgt spid="7176"/>
                                        </p:tgtEl>
                                        <p:attrNameLst>
                                          <p:attrName>ppt_w</p:attrName>
                                        </p:attrNameLst>
                                      </p:cBhvr>
                                      <p:tavLst>
                                        <p:tav tm="0">
                                          <p:val>
                                            <p:fltVal val="0"/>
                                          </p:val>
                                        </p:tav>
                                        <p:tav tm="100000">
                                          <p:val>
                                            <p:strVal val="#ppt_w"/>
                                          </p:val>
                                        </p:tav>
                                      </p:tavLst>
                                    </p:anim>
                                    <p:anim calcmode="lin" valueType="num">
                                      <p:cBhvr>
                                        <p:cTn id="36" dur="500" fill="hold"/>
                                        <p:tgtEl>
                                          <p:spTgt spid="717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7178"/>
                                        </p:tgtEl>
                                        <p:attrNameLst>
                                          <p:attrName>style.visibility</p:attrName>
                                        </p:attrNameLst>
                                      </p:cBhvr>
                                      <p:to>
                                        <p:strVal val="visible"/>
                                      </p:to>
                                    </p:set>
                                    <p:anim calcmode="lin" valueType="num">
                                      <p:cBhvr>
                                        <p:cTn id="39" dur="500" fill="hold"/>
                                        <p:tgtEl>
                                          <p:spTgt spid="7178"/>
                                        </p:tgtEl>
                                        <p:attrNameLst>
                                          <p:attrName>ppt_w</p:attrName>
                                        </p:attrNameLst>
                                      </p:cBhvr>
                                      <p:tavLst>
                                        <p:tav tm="0">
                                          <p:val>
                                            <p:fltVal val="0"/>
                                          </p:val>
                                        </p:tav>
                                        <p:tav tm="100000">
                                          <p:val>
                                            <p:strVal val="#ppt_w"/>
                                          </p:val>
                                        </p:tav>
                                      </p:tavLst>
                                    </p:anim>
                                    <p:anim calcmode="lin" valueType="num">
                                      <p:cBhvr>
                                        <p:cTn id="40" dur="500" fill="hold"/>
                                        <p:tgtEl>
                                          <p:spTgt spid="71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4" grpId="0" animBg="1"/>
      <p:bldP spid="7176" grpId="0" animBg="1"/>
      <p:bldP spid="717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Colour Wheel - secondary"/>
          <p:cNvPicPr>
            <a:picLocks noGrp="1" noChangeAspect="1" noChangeArrowheads="1"/>
          </p:cNvPicPr>
          <p:nvPr>
            <p:ph type="clipArt" sz="half" idx="2"/>
          </p:nvPr>
        </p:nvPicPr>
        <p:blipFill>
          <a:blip r:embed="rId2" cstate="print"/>
          <a:srcRect/>
          <a:stretch>
            <a:fillRect/>
          </a:stretch>
        </p:blipFill>
        <p:spPr>
          <a:xfrm>
            <a:off x="3786188" y="1198340"/>
            <a:ext cx="5351462" cy="5351462"/>
          </a:xfrm>
        </p:spPr>
      </p:pic>
      <p:pic>
        <p:nvPicPr>
          <p:cNvPr id="9223" name="Picture 7" descr="Colour Wheel - primary"/>
          <p:cNvPicPr>
            <a:picLocks noChangeAspect="1" noChangeArrowheads="1"/>
          </p:cNvPicPr>
          <p:nvPr/>
        </p:nvPicPr>
        <p:blipFill>
          <a:blip r:embed="rId3" cstate="print"/>
          <a:srcRect/>
          <a:stretch>
            <a:fillRect/>
          </a:stretch>
        </p:blipFill>
        <p:spPr bwMode="auto">
          <a:xfrm>
            <a:off x="3790950" y="1196752"/>
            <a:ext cx="5353050" cy="5353050"/>
          </a:xfrm>
          <a:prstGeom prst="rect">
            <a:avLst/>
          </a:prstGeom>
          <a:noFill/>
          <a:ln w="9525">
            <a:noFill/>
            <a:miter lim="800000"/>
            <a:headEnd/>
            <a:tailEnd/>
          </a:ln>
          <a:effectLst/>
        </p:spPr>
      </p:pic>
      <p:sp>
        <p:nvSpPr>
          <p:cNvPr id="9218" name="Rectangle 2"/>
          <p:cNvSpPr>
            <a:spLocks noGrp="1" noChangeArrowheads="1"/>
          </p:cNvSpPr>
          <p:nvPr>
            <p:ph type="title"/>
          </p:nvPr>
        </p:nvSpPr>
        <p:spPr>
          <a:xfrm>
            <a:off x="457200" y="260648"/>
            <a:ext cx="8229600" cy="1152128"/>
          </a:xfrm>
        </p:spPr>
        <p:txBody>
          <a:bodyPr/>
          <a:lstStyle/>
          <a:p>
            <a:r>
              <a:rPr lang="en-GB" dirty="0"/>
              <a:t>Colour Wheel</a:t>
            </a:r>
          </a:p>
        </p:txBody>
      </p:sp>
      <p:sp>
        <p:nvSpPr>
          <p:cNvPr id="9224" name="WordArt 8"/>
          <p:cNvSpPr>
            <a:spLocks noChangeArrowheads="1" noChangeShapeType="1" noTextEdit="1"/>
          </p:cNvSpPr>
          <p:nvPr/>
        </p:nvSpPr>
        <p:spPr bwMode="auto">
          <a:xfrm>
            <a:off x="4716463" y="3047777"/>
            <a:ext cx="9620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Red</a:t>
            </a:r>
          </a:p>
        </p:txBody>
      </p:sp>
      <p:sp>
        <p:nvSpPr>
          <p:cNvPr id="9225" name="WordArt 9"/>
          <p:cNvSpPr>
            <a:spLocks noChangeArrowheads="1" noChangeShapeType="1" noTextEdit="1"/>
          </p:cNvSpPr>
          <p:nvPr/>
        </p:nvSpPr>
        <p:spPr bwMode="auto">
          <a:xfrm>
            <a:off x="6877050" y="3049365"/>
            <a:ext cx="169545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Yellow</a:t>
            </a:r>
          </a:p>
        </p:txBody>
      </p:sp>
      <p:sp>
        <p:nvSpPr>
          <p:cNvPr id="9226" name="WordArt 10"/>
          <p:cNvSpPr>
            <a:spLocks noChangeArrowheads="1" noChangeShapeType="1" noTextEdit="1"/>
          </p:cNvSpPr>
          <p:nvPr/>
        </p:nvSpPr>
        <p:spPr bwMode="auto">
          <a:xfrm>
            <a:off x="5902325" y="4849590"/>
            <a:ext cx="11144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Blue</a:t>
            </a:r>
          </a:p>
        </p:txBody>
      </p:sp>
      <p:sp>
        <p:nvSpPr>
          <p:cNvPr id="9228" name="WordArt 12"/>
          <p:cNvSpPr>
            <a:spLocks noChangeArrowheads="1" noChangeShapeType="1" noTextEdit="1"/>
          </p:cNvSpPr>
          <p:nvPr/>
        </p:nvSpPr>
        <p:spPr bwMode="auto">
          <a:xfrm>
            <a:off x="5148263" y="2184177"/>
            <a:ext cx="9620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Red</a:t>
            </a:r>
          </a:p>
        </p:txBody>
      </p:sp>
      <p:sp>
        <p:nvSpPr>
          <p:cNvPr id="9229" name="WordArt 13"/>
          <p:cNvSpPr>
            <a:spLocks noChangeArrowheads="1" noChangeShapeType="1" noTextEdit="1"/>
          </p:cNvSpPr>
          <p:nvPr/>
        </p:nvSpPr>
        <p:spPr bwMode="auto">
          <a:xfrm>
            <a:off x="4995863" y="4994052"/>
            <a:ext cx="11144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Blue</a:t>
            </a:r>
          </a:p>
        </p:txBody>
      </p:sp>
      <p:sp>
        <p:nvSpPr>
          <p:cNvPr id="9230" name="WordArt 14"/>
          <p:cNvSpPr>
            <a:spLocks noChangeArrowheads="1" noChangeShapeType="1" noTextEdit="1"/>
          </p:cNvSpPr>
          <p:nvPr/>
        </p:nvSpPr>
        <p:spPr bwMode="auto">
          <a:xfrm>
            <a:off x="7164388" y="3552602"/>
            <a:ext cx="169545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Yellow</a:t>
            </a:r>
          </a:p>
        </p:txBody>
      </p:sp>
      <p:sp>
        <p:nvSpPr>
          <p:cNvPr id="9219" name="Rectangle 3"/>
          <p:cNvSpPr>
            <a:spLocks noGrp="1" noChangeArrowheads="1"/>
          </p:cNvSpPr>
          <p:nvPr>
            <p:ph type="body" sz="half" idx="1"/>
          </p:nvPr>
        </p:nvSpPr>
        <p:spPr/>
        <p:txBody>
          <a:bodyPr/>
          <a:lstStyle/>
          <a:p>
            <a:r>
              <a:rPr lang="en-GB"/>
              <a:t>Secondary Colours</a:t>
            </a:r>
          </a:p>
          <a:p>
            <a:r>
              <a:rPr lang="en-GB"/>
              <a:t>Made by mixing Primary Colours</a:t>
            </a:r>
          </a:p>
          <a:p>
            <a:pPr lvl="1"/>
            <a:r>
              <a:rPr lang="en-GB" sz="3200"/>
              <a:t>Orange</a:t>
            </a:r>
          </a:p>
          <a:p>
            <a:pPr lvl="1"/>
            <a:r>
              <a:rPr lang="en-GB" sz="3200"/>
              <a:t>Violet/Purple</a:t>
            </a:r>
          </a:p>
          <a:p>
            <a:pPr lvl="1"/>
            <a:r>
              <a:rPr lang="en-GB" sz="3200"/>
              <a:t>Green</a:t>
            </a:r>
          </a:p>
        </p:txBody>
      </p:sp>
      <p:sp>
        <p:nvSpPr>
          <p:cNvPr id="9232" name="WordArt 16"/>
          <p:cNvSpPr>
            <a:spLocks noChangeArrowheads="1" noChangeShapeType="1" noTextEdit="1"/>
          </p:cNvSpPr>
          <p:nvPr/>
        </p:nvSpPr>
        <p:spPr bwMode="auto">
          <a:xfrm>
            <a:off x="6588125" y="2184177"/>
            <a:ext cx="18002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Orange</a:t>
            </a:r>
          </a:p>
        </p:txBody>
      </p:sp>
      <p:sp>
        <p:nvSpPr>
          <p:cNvPr id="9233" name="WordArt 17"/>
          <p:cNvSpPr>
            <a:spLocks noChangeArrowheads="1" noChangeShapeType="1" noTextEdit="1"/>
          </p:cNvSpPr>
          <p:nvPr/>
        </p:nvSpPr>
        <p:spPr bwMode="auto">
          <a:xfrm>
            <a:off x="4211638" y="3557365"/>
            <a:ext cx="146685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Violet</a:t>
            </a:r>
          </a:p>
        </p:txBody>
      </p:sp>
      <p:sp>
        <p:nvSpPr>
          <p:cNvPr id="9234" name="WordArt 18"/>
          <p:cNvSpPr>
            <a:spLocks noChangeArrowheads="1" noChangeShapeType="1" noTextEdit="1"/>
          </p:cNvSpPr>
          <p:nvPr/>
        </p:nvSpPr>
        <p:spPr bwMode="auto">
          <a:xfrm>
            <a:off x="6677025" y="4987702"/>
            <a:ext cx="14954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Green</a:t>
            </a:r>
          </a:p>
        </p:txBody>
      </p:sp>
      <p:sp>
        <p:nvSpPr>
          <p:cNvPr id="9235" name="WordArt 19"/>
          <p:cNvSpPr>
            <a:spLocks noChangeArrowheads="1" noChangeShapeType="1" noTextEdit="1"/>
          </p:cNvSpPr>
          <p:nvPr/>
        </p:nvSpPr>
        <p:spPr bwMode="auto">
          <a:xfrm>
            <a:off x="5149850" y="2179415"/>
            <a:ext cx="9620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Red</a:t>
            </a:r>
          </a:p>
        </p:txBody>
      </p:sp>
      <p:sp>
        <p:nvSpPr>
          <p:cNvPr id="9236" name="WordArt 20"/>
          <p:cNvSpPr>
            <a:spLocks noChangeArrowheads="1" noChangeShapeType="1" noTextEdit="1"/>
          </p:cNvSpPr>
          <p:nvPr/>
        </p:nvSpPr>
        <p:spPr bwMode="auto">
          <a:xfrm>
            <a:off x="4991100" y="4995640"/>
            <a:ext cx="11144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Blue</a:t>
            </a:r>
          </a:p>
        </p:txBody>
      </p:sp>
      <p:sp>
        <p:nvSpPr>
          <p:cNvPr id="9237" name="WordArt 21"/>
          <p:cNvSpPr>
            <a:spLocks noChangeArrowheads="1" noChangeShapeType="1" noTextEdit="1"/>
          </p:cNvSpPr>
          <p:nvPr/>
        </p:nvSpPr>
        <p:spPr bwMode="auto">
          <a:xfrm>
            <a:off x="4994275" y="4992465"/>
            <a:ext cx="11144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Blue</a:t>
            </a:r>
          </a:p>
        </p:txBody>
      </p:sp>
      <p:sp>
        <p:nvSpPr>
          <p:cNvPr id="9238" name="WordArt 22"/>
          <p:cNvSpPr>
            <a:spLocks noChangeArrowheads="1" noChangeShapeType="1" noTextEdit="1"/>
          </p:cNvSpPr>
          <p:nvPr/>
        </p:nvSpPr>
        <p:spPr bwMode="auto">
          <a:xfrm>
            <a:off x="7159625" y="3552602"/>
            <a:ext cx="169545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Yellow</a:t>
            </a:r>
          </a:p>
        </p:txBody>
      </p:sp>
      <p:sp>
        <p:nvSpPr>
          <p:cNvPr id="9239" name="WordArt 23"/>
          <p:cNvSpPr>
            <a:spLocks noChangeArrowheads="1" noChangeShapeType="1" noTextEdit="1"/>
          </p:cNvSpPr>
          <p:nvPr/>
        </p:nvSpPr>
        <p:spPr bwMode="auto">
          <a:xfrm>
            <a:off x="5148263" y="2184177"/>
            <a:ext cx="9620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Red</a:t>
            </a:r>
          </a:p>
        </p:txBody>
      </p:sp>
      <p:sp>
        <p:nvSpPr>
          <p:cNvPr id="9240" name="WordArt 24"/>
          <p:cNvSpPr>
            <a:spLocks noChangeArrowheads="1" noChangeShapeType="1" noTextEdit="1"/>
          </p:cNvSpPr>
          <p:nvPr/>
        </p:nvSpPr>
        <p:spPr bwMode="auto">
          <a:xfrm>
            <a:off x="7156450" y="3552602"/>
            <a:ext cx="169545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Yellow</a:t>
            </a:r>
          </a:p>
        </p:txBody>
      </p:sp>
      <p:grpSp>
        <p:nvGrpSpPr>
          <p:cNvPr id="2" name="Group 20"/>
          <p:cNvGrpSpPr/>
          <p:nvPr/>
        </p:nvGrpSpPr>
        <p:grpSpPr>
          <a:xfrm>
            <a:off x="0" y="6453336"/>
            <a:ext cx="8964488" cy="360040"/>
            <a:chOff x="0" y="6453336"/>
            <a:chExt cx="8964488" cy="360040"/>
          </a:xfrm>
          <a:solidFill>
            <a:srgbClr val="C00000"/>
          </a:solidFill>
        </p:grpSpPr>
        <p:sp>
          <p:nvSpPr>
            <p:cNvPr id="22" name="Rectangle 21"/>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edge">
                                      <p:cBhvr>
                                        <p:cTn id="7" dur="1000"/>
                                        <p:tgtEl>
                                          <p:spTgt spid="922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 calcmode="lin" valueType="num">
                                      <p:cBhvr additive="base">
                                        <p:cTn id="11"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 calcmode="lin" valueType="num">
                                      <p:cBhvr additive="base">
                                        <p:cTn id="16"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additive="base">
                                        <p:cTn id="21"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 calcmode="lin" valueType="num">
                                      <p:cBhvr additive="base">
                                        <p:cTn id="26"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9228"/>
                                        </p:tgtEl>
                                        <p:attrNameLst>
                                          <p:attrName>style.visibility</p:attrName>
                                        </p:attrNameLst>
                                      </p:cBhvr>
                                      <p:to>
                                        <p:strVal val="visible"/>
                                      </p:to>
                                    </p:set>
                                    <p:anim calcmode="lin" valueType="num">
                                      <p:cBhvr>
                                        <p:cTn id="36" dur="500" fill="hold"/>
                                        <p:tgtEl>
                                          <p:spTgt spid="9228"/>
                                        </p:tgtEl>
                                        <p:attrNameLst>
                                          <p:attrName>ppt_w</p:attrName>
                                        </p:attrNameLst>
                                      </p:cBhvr>
                                      <p:tavLst>
                                        <p:tav tm="0">
                                          <p:val>
                                            <p:fltVal val="0"/>
                                          </p:val>
                                        </p:tav>
                                        <p:tav tm="100000">
                                          <p:val>
                                            <p:strVal val="#ppt_w"/>
                                          </p:val>
                                        </p:tav>
                                      </p:tavLst>
                                    </p:anim>
                                    <p:anim calcmode="lin" valueType="num">
                                      <p:cBhvr>
                                        <p:cTn id="37" dur="500" fill="hold"/>
                                        <p:tgtEl>
                                          <p:spTgt spid="9228"/>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9235"/>
                                        </p:tgtEl>
                                        <p:attrNameLst>
                                          <p:attrName>style.visibility</p:attrName>
                                        </p:attrNameLst>
                                      </p:cBhvr>
                                      <p:to>
                                        <p:strVal val="visible"/>
                                      </p:to>
                                    </p:set>
                                    <p:anim calcmode="lin" valueType="num">
                                      <p:cBhvr>
                                        <p:cTn id="40" dur="500" fill="hold"/>
                                        <p:tgtEl>
                                          <p:spTgt spid="9235"/>
                                        </p:tgtEl>
                                        <p:attrNameLst>
                                          <p:attrName>ppt_w</p:attrName>
                                        </p:attrNameLst>
                                      </p:cBhvr>
                                      <p:tavLst>
                                        <p:tav tm="0">
                                          <p:val>
                                            <p:fltVal val="0"/>
                                          </p:val>
                                        </p:tav>
                                        <p:tav tm="100000">
                                          <p:val>
                                            <p:strVal val="#ppt_w"/>
                                          </p:val>
                                        </p:tav>
                                      </p:tavLst>
                                    </p:anim>
                                    <p:anim calcmode="lin" valueType="num">
                                      <p:cBhvr>
                                        <p:cTn id="41" dur="500" fill="hold"/>
                                        <p:tgtEl>
                                          <p:spTgt spid="923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9239"/>
                                        </p:tgtEl>
                                        <p:attrNameLst>
                                          <p:attrName>style.visibility</p:attrName>
                                        </p:attrNameLst>
                                      </p:cBhvr>
                                      <p:to>
                                        <p:strVal val="visible"/>
                                      </p:to>
                                    </p:set>
                                    <p:anim calcmode="lin" valueType="num">
                                      <p:cBhvr>
                                        <p:cTn id="44" dur="500" fill="hold"/>
                                        <p:tgtEl>
                                          <p:spTgt spid="9239"/>
                                        </p:tgtEl>
                                        <p:attrNameLst>
                                          <p:attrName>ppt_w</p:attrName>
                                        </p:attrNameLst>
                                      </p:cBhvr>
                                      <p:tavLst>
                                        <p:tav tm="0">
                                          <p:val>
                                            <p:fltVal val="0"/>
                                          </p:val>
                                        </p:tav>
                                        <p:tav tm="100000">
                                          <p:val>
                                            <p:strVal val="#ppt_w"/>
                                          </p:val>
                                        </p:tav>
                                      </p:tavLst>
                                    </p:anim>
                                    <p:anim calcmode="lin" valueType="num">
                                      <p:cBhvr>
                                        <p:cTn id="45" dur="500" fill="hold"/>
                                        <p:tgtEl>
                                          <p:spTgt spid="9239"/>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9230"/>
                                        </p:tgtEl>
                                        <p:attrNameLst>
                                          <p:attrName>style.visibility</p:attrName>
                                        </p:attrNameLst>
                                      </p:cBhvr>
                                      <p:to>
                                        <p:strVal val="visible"/>
                                      </p:to>
                                    </p:set>
                                    <p:anim calcmode="lin" valueType="num">
                                      <p:cBhvr>
                                        <p:cTn id="48" dur="500" fill="hold"/>
                                        <p:tgtEl>
                                          <p:spTgt spid="9230"/>
                                        </p:tgtEl>
                                        <p:attrNameLst>
                                          <p:attrName>ppt_w</p:attrName>
                                        </p:attrNameLst>
                                      </p:cBhvr>
                                      <p:tavLst>
                                        <p:tav tm="0">
                                          <p:val>
                                            <p:fltVal val="0"/>
                                          </p:val>
                                        </p:tav>
                                        <p:tav tm="100000">
                                          <p:val>
                                            <p:strVal val="#ppt_w"/>
                                          </p:val>
                                        </p:tav>
                                      </p:tavLst>
                                    </p:anim>
                                    <p:anim calcmode="lin" valueType="num">
                                      <p:cBhvr>
                                        <p:cTn id="49" dur="500" fill="hold"/>
                                        <p:tgtEl>
                                          <p:spTgt spid="9230"/>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9238"/>
                                        </p:tgtEl>
                                        <p:attrNameLst>
                                          <p:attrName>style.visibility</p:attrName>
                                        </p:attrNameLst>
                                      </p:cBhvr>
                                      <p:to>
                                        <p:strVal val="visible"/>
                                      </p:to>
                                    </p:set>
                                    <p:anim calcmode="lin" valueType="num">
                                      <p:cBhvr>
                                        <p:cTn id="52" dur="500" fill="hold"/>
                                        <p:tgtEl>
                                          <p:spTgt spid="9238"/>
                                        </p:tgtEl>
                                        <p:attrNameLst>
                                          <p:attrName>ppt_w</p:attrName>
                                        </p:attrNameLst>
                                      </p:cBhvr>
                                      <p:tavLst>
                                        <p:tav tm="0">
                                          <p:val>
                                            <p:fltVal val="0"/>
                                          </p:val>
                                        </p:tav>
                                        <p:tav tm="100000">
                                          <p:val>
                                            <p:strVal val="#ppt_w"/>
                                          </p:val>
                                        </p:tav>
                                      </p:tavLst>
                                    </p:anim>
                                    <p:anim calcmode="lin" valueType="num">
                                      <p:cBhvr>
                                        <p:cTn id="53" dur="500" fill="hold"/>
                                        <p:tgtEl>
                                          <p:spTgt spid="9238"/>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9240"/>
                                        </p:tgtEl>
                                        <p:attrNameLst>
                                          <p:attrName>style.visibility</p:attrName>
                                        </p:attrNameLst>
                                      </p:cBhvr>
                                      <p:to>
                                        <p:strVal val="visible"/>
                                      </p:to>
                                    </p:set>
                                    <p:anim calcmode="lin" valueType="num">
                                      <p:cBhvr>
                                        <p:cTn id="56" dur="500" fill="hold"/>
                                        <p:tgtEl>
                                          <p:spTgt spid="9240"/>
                                        </p:tgtEl>
                                        <p:attrNameLst>
                                          <p:attrName>ppt_w</p:attrName>
                                        </p:attrNameLst>
                                      </p:cBhvr>
                                      <p:tavLst>
                                        <p:tav tm="0">
                                          <p:val>
                                            <p:fltVal val="0"/>
                                          </p:val>
                                        </p:tav>
                                        <p:tav tm="100000">
                                          <p:val>
                                            <p:strVal val="#ppt_w"/>
                                          </p:val>
                                        </p:tav>
                                      </p:tavLst>
                                    </p:anim>
                                    <p:anim calcmode="lin" valueType="num">
                                      <p:cBhvr>
                                        <p:cTn id="57" dur="500" fill="hold"/>
                                        <p:tgtEl>
                                          <p:spTgt spid="9240"/>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9229"/>
                                        </p:tgtEl>
                                        <p:attrNameLst>
                                          <p:attrName>style.visibility</p:attrName>
                                        </p:attrNameLst>
                                      </p:cBhvr>
                                      <p:to>
                                        <p:strVal val="visible"/>
                                      </p:to>
                                    </p:set>
                                    <p:anim calcmode="lin" valueType="num">
                                      <p:cBhvr>
                                        <p:cTn id="60" dur="500" fill="hold"/>
                                        <p:tgtEl>
                                          <p:spTgt spid="9229"/>
                                        </p:tgtEl>
                                        <p:attrNameLst>
                                          <p:attrName>ppt_w</p:attrName>
                                        </p:attrNameLst>
                                      </p:cBhvr>
                                      <p:tavLst>
                                        <p:tav tm="0">
                                          <p:val>
                                            <p:fltVal val="0"/>
                                          </p:val>
                                        </p:tav>
                                        <p:tav tm="100000">
                                          <p:val>
                                            <p:strVal val="#ppt_w"/>
                                          </p:val>
                                        </p:tav>
                                      </p:tavLst>
                                    </p:anim>
                                    <p:anim calcmode="lin" valueType="num">
                                      <p:cBhvr>
                                        <p:cTn id="61" dur="500" fill="hold"/>
                                        <p:tgtEl>
                                          <p:spTgt spid="9229"/>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9236"/>
                                        </p:tgtEl>
                                        <p:attrNameLst>
                                          <p:attrName>style.visibility</p:attrName>
                                        </p:attrNameLst>
                                      </p:cBhvr>
                                      <p:to>
                                        <p:strVal val="visible"/>
                                      </p:to>
                                    </p:set>
                                    <p:anim calcmode="lin" valueType="num">
                                      <p:cBhvr>
                                        <p:cTn id="64" dur="500" fill="hold"/>
                                        <p:tgtEl>
                                          <p:spTgt spid="9236"/>
                                        </p:tgtEl>
                                        <p:attrNameLst>
                                          <p:attrName>ppt_w</p:attrName>
                                        </p:attrNameLst>
                                      </p:cBhvr>
                                      <p:tavLst>
                                        <p:tav tm="0">
                                          <p:val>
                                            <p:fltVal val="0"/>
                                          </p:val>
                                        </p:tav>
                                        <p:tav tm="100000">
                                          <p:val>
                                            <p:strVal val="#ppt_w"/>
                                          </p:val>
                                        </p:tav>
                                      </p:tavLst>
                                    </p:anim>
                                    <p:anim calcmode="lin" valueType="num">
                                      <p:cBhvr>
                                        <p:cTn id="65" dur="500" fill="hold"/>
                                        <p:tgtEl>
                                          <p:spTgt spid="9236"/>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9237"/>
                                        </p:tgtEl>
                                        <p:attrNameLst>
                                          <p:attrName>style.visibility</p:attrName>
                                        </p:attrNameLst>
                                      </p:cBhvr>
                                      <p:to>
                                        <p:strVal val="visible"/>
                                      </p:to>
                                    </p:set>
                                    <p:anim calcmode="lin" valueType="num">
                                      <p:cBhvr>
                                        <p:cTn id="68" dur="500" fill="hold"/>
                                        <p:tgtEl>
                                          <p:spTgt spid="9237"/>
                                        </p:tgtEl>
                                        <p:attrNameLst>
                                          <p:attrName>ppt_w</p:attrName>
                                        </p:attrNameLst>
                                      </p:cBhvr>
                                      <p:tavLst>
                                        <p:tav tm="0">
                                          <p:val>
                                            <p:fltVal val="0"/>
                                          </p:val>
                                        </p:tav>
                                        <p:tav tm="100000">
                                          <p:val>
                                            <p:strVal val="#ppt_w"/>
                                          </p:val>
                                        </p:tav>
                                      </p:tavLst>
                                    </p:anim>
                                    <p:anim calcmode="lin" valueType="num">
                                      <p:cBhvr>
                                        <p:cTn id="69" dur="500" fill="hold"/>
                                        <p:tgtEl>
                                          <p:spTgt spid="9237"/>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grpId="1" nodeType="clickEffect">
                                  <p:stCondLst>
                                    <p:cond delay="0"/>
                                  </p:stCondLst>
                                  <p:childTnLst>
                                    <p:animMotion origin="layout" path="M 5E-6 1.72988E-6 L 0.1915 1.72988E-6 " pathEditMode="relative" rAng="0" ptsTypes="AA">
                                      <p:cBhvr>
                                        <p:cTn id="73" dur="2000" fill="hold"/>
                                        <p:tgtEl>
                                          <p:spTgt spid="9228"/>
                                        </p:tgtEl>
                                        <p:attrNameLst>
                                          <p:attrName>ppt_x</p:attrName>
                                          <p:attrName>ppt_y</p:attrName>
                                        </p:attrNameLst>
                                      </p:cBhvr>
                                      <p:rCtr x="96" y="0"/>
                                    </p:animMotion>
                                  </p:childTnLst>
                                </p:cTn>
                              </p:par>
                              <p:par>
                                <p:cTn id="74" presetID="0" presetClass="path" presetSubtype="0" accel="50000" decel="50000" fill="hold" grpId="1" nodeType="withEffect">
                                  <p:stCondLst>
                                    <p:cond delay="0"/>
                                  </p:stCondLst>
                                  <p:childTnLst>
                                    <p:animMotion origin="layout" path="M 4.72222E-6 4.81481E-6 L -0.06129 -0.19422 " pathEditMode="relative" rAng="0" ptsTypes="AA">
                                      <p:cBhvr>
                                        <p:cTn id="75" dur="2000" fill="hold"/>
                                        <p:tgtEl>
                                          <p:spTgt spid="9230"/>
                                        </p:tgtEl>
                                        <p:attrNameLst>
                                          <p:attrName>ppt_x</p:attrName>
                                          <p:attrName>ppt_y</p:attrName>
                                        </p:attrNameLst>
                                      </p:cBhvr>
                                      <p:rCtr x="-31" y="-97"/>
                                    </p:animMotion>
                                  </p:childTnLst>
                                </p:cTn>
                              </p:par>
                              <p:par>
                                <p:cTn id="76" presetID="10" presetClass="exit" presetSubtype="0" fill="hold" grpId="2" nodeType="withEffect">
                                  <p:stCondLst>
                                    <p:cond delay="0"/>
                                  </p:stCondLst>
                                  <p:childTnLst>
                                    <p:animEffect transition="out" filter="fade">
                                      <p:cBhvr>
                                        <p:cTn id="77" dur="2000"/>
                                        <p:tgtEl>
                                          <p:spTgt spid="9228"/>
                                        </p:tgtEl>
                                      </p:cBhvr>
                                    </p:animEffect>
                                    <p:set>
                                      <p:cBhvr>
                                        <p:cTn id="78" dur="1" fill="hold">
                                          <p:stCondLst>
                                            <p:cond delay="1999"/>
                                          </p:stCondLst>
                                        </p:cTn>
                                        <p:tgtEl>
                                          <p:spTgt spid="9228"/>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2000"/>
                                        <p:tgtEl>
                                          <p:spTgt spid="9230"/>
                                        </p:tgtEl>
                                      </p:cBhvr>
                                    </p:animEffect>
                                    <p:set>
                                      <p:cBhvr>
                                        <p:cTn id="81" dur="1" fill="hold">
                                          <p:stCondLst>
                                            <p:cond delay="1999"/>
                                          </p:stCondLst>
                                        </p:cTn>
                                        <p:tgtEl>
                                          <p:spTgt spid="9230"/>
                                        </p:tgtEl>
                                        <p:attrNameLst>
                                          <p:attrName>style.visibility</p:attrName>
                                        </p:attrNameLst>
                                      </p:cBhvr>
                                      <p:to>
                                        <p:strVal val="hidden"/>
                                      </p:to>
                                    </p:set>
                                  </p:childTnLst>
                                </p:cTn>
                              </p:par>
                            </p:childTnLst>
                          </p:cTn>
                        </p:par>
                        <p:par>
                          <p:cTn id="82" fill="hold">
                            <p:stCondLst>
                              <p:cond delay="2000"/>
                            </p:stCondLst>
                            <p:childTnLst>
                              <p:par>
                                <p:cTn id="83" presetID="23" presetClass="entr" presetSubtype="16" fill="hold" grpId="0" nodeType="afterEffect">
                                  <p:stCondLst>
                                    <p:cond delay="0"/>
                                  </p:stCondLst>
                                  <p:childTnLst>
                                    <p:set>
                                      <p:cBhvr>
                                        <p:cTn id="84" dur="1" fill="hold">
                                          <p:stCondLst>
                                            <p:cond delay="0"/>
                                          </p:stCondLst>
                                        </p:cTn>
                                        <p:tgtEl>
                                          <p:spTgt spid="9232"/>
                                        </p:tgtEl>
                                        <p:attrNameLst>
                                          <p:attrName>style.visibility</p:attrName>
                                        </p:attrNameLst>
                                      </p:cBhvr>
                                      <p:to>
                                        <p:strVal val="visible"/>
                                      </p:to>
                                    </p:set>
                                    <p:anim calcmode="lin" valueType="num">
                                      <p:cBhvr>
                                        <p:cTn id="85" dur="500" fill="hold"/>
                                        <p:tgtEl>
                                          <p:spTgt spid="9232"/>
                                        </p:tgtEl>
                                        <p:attrNameLst>
                                          <p:attrName>ppt_w</p:attrName>
                                        </p:attrNameLst>
                                      </p:cBhvr>
                                      <p:tavLst>
                                        <p:tav tm="0">
                                          <p:val>
                                            <p:fltVal val="0"/>
                                          </p:val>
                                        </p:tav>
                                        <p:tav tm="100000">
                                          <p:val>
                                            <p:strVal val="#ppt_w"/>
                                          </p:val>
                                        </p:tav>
                                      </p:tavLst>
                                    </p:anim>
                                    <p:anim calcmode="lin" valueType="num">
                                      <p:cBhvr>
                                        <p:cTn id="86" dur="500" fill="hold"/>
                                        <p:tgtEl>
                                          <p:spTgt spid="9232"/>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grpId="1" nodeType="clickEffect">
                                  <p:stCondLst>
                                    <p:cond delay="0"/>
                                  </p:stCondLst>
                                  <p:childTnLst>
                                    <p:animMotion origin="layout" path="M 3.05556E-6 1.48148E-6 L -0.07865 0.19954 " pathEditMode="relative" ptsTypes="AA">
                                      <p:cBhvr>
                                        <p:cTn id="90" dur="2000" fill="hold"/>
                                        <p:tgtEl>
                                          <p:spTgt spid="9235"/>
                                        </p:tgtEl>
                                        <p:attrNameLst>
                                          <p:attrName>ppt_x</p:attrName>
                                          <p:attrName>ppt_y</p:attrName>
                                        </p:attrNameLst>
                                      </p:cBhvr>
                                    </p:animMotion>
                                  </p:childTnLst>
                                </p:cTn>
                              </p:par>
                              <p:par>
                                <p:cTn id="91" presetID="0" presetClass="path" presetSubtype="0" accel="50000" decel="50000" fill="hold" grpId="1" nodeType="withEffect">
                                  <p:stCondLst>
                                    <p:cond delay="0"/>
                                  </p:stCondLst>
                                  <p:childTnLst>
                                    <p:animMotion origin="layout" path="M -8.33333E-7 -1.85185E-6 L -0.07535 -0.20509 " pathEditMode="relative" rAng="0" ptsTypes="AA">
                                      <p:cBhvr>
                                        <p:cTn id="92" dur="2000" fill="hold"/>
                                        <p:tgtEl>
                                          <p:spTgt spid="9236"/>
                                        </p:tgtEl>
                                        <p:attrNameLst>
                                          <p:attrName>ppt_x</p:attrName>
                                          <p:attrName>ppt_y</p:attrName>
                                        </p:attrNameLst>
                                      </p:cBhvr>
                                      <p:rCtr x="-38" y="-103"/>
                                    </p:animMotion>
                                  </p:childTnLst>
                                </p:cTn>
                              </p:par>
                              <p:par>
                                <p:cTn id="93" presetID="10" presetClass="exit" presetSubtype="0" fill="hold" grpId="2" nodeType="withEffect">
                                  <p:stCondLst>
                                    <p:cond delay="0"/>
                                  </p:stCondLst>
                                  <p:childTnLst>
                                    <p:animEffect transition="out" filter="fade">
                                      <p:cBhvr>
                                        <p:cTn id="94" dur="2000"/>
                                        <p:tgtEl>
                                          <p:spTgt spid="9235"/>
                                        </p:tgtEl>
                                      </p:cBhvr>
                                    </p:animEffect>
                                    <p:set>
                                      <p:cBhvr>
                                        <p:cTn id="95" dur="1" fill="hold">
                                          <p:stCondLst>
                                            <p:cond delay="1999"/>
                                          </p:stCondLst>
                                        </p:cTn>
                                        <p:tgtEl>
                                          <p:spTgt spid="9235"/>
                                        </p:tgtEl>
                                        <p:attrNameLst>
                                          <p:attrName>style.visibility</p:attrName>
                                        </p:attrNameLst>
                                      </p:cBhvr>
                                      <p:to>
                                        <p:strVal val="hidden"/>
                                      </p:to>
                                    </p:set>
                                  </p:childTnLst>
                                </p:cTn>
                              </p:par>
                              <p:par>
                                <p:cTn id="96" presetID="10" presetClass="exit" presetSubtype="0" fill="hold" grpId="2" nodeType="withEffect">
                                  <p:stCondLst>
                                    <p:cond delay="0"/>
                                  </p:stCondLst>
                                  <p:childTnLst>
                                    <p:animEffect transition="out" filter="fade">
                                      <p:cBhvr>
                                        <p:cTn id="97" dur="2000"/>
                                        <p:tgtEl>
                                          <p:spTgt spid="9236"/>
                                        </p:tgtEl>
                                      </p:cBhvr>
                                    </p:animEffect>
                                    <p:set>
                                      <p:cBhvr>
                                        <p:cTn id="98" dur="1" fill="hold">
                                          <p:stCondLst>
                                            <p:cond delay="1999"/>
                                          </p:stCondLst>
                                        </p:cTn>
                                        <p:tgtEl>
                                          <p:spTgt spid="9236"/>
                                        </p:tgtEl>
                                        <p:attrNameLst>
                                          <p:attrName>style.visibility</p:attrName>
                                        </p:attrNameLst>
                                      </p:cBhvr>
                                      <p:to>
                                        <p:strVal val="hidden"/>
                                      </p:to>
                                    </p:set>
                                  </p:childTnLst>
                                </p:cTn>
                              </p:par>
                            </p:childTnLst>
                          </p:cTn>
                        </p:par>
                        <p:par>
                          <p:cTn id="99" fill="hold">
                            <p:stCondLst>
                              <p:cond delay="2000"/>
                            </p:stCondLst>
                            <p:childTnLst>
                              <p:par>
                                <p:cTn id="100" presetID="23" presetClass="entr" presetSubtype="16" fill="hold" grpId="0" nodeType="afterEffect">
                                  <p:stCondLst>
                                    <p:cond delay="0"/>
                                  </p:stCondLst>
                                  <p:childTnLst>
                                    <p:set>
                                      <p:cBhvr>
                                        <p:cTn id="101" dur="1" fill="hold">
                                          <p:stCondLst>
                                            <p:cond delay="0"/>
                                          </p:stCondLst>
                                        </p:cTn>
                                        <p:tgtEl>
                                          <p:spTgt spid="9233"/>
                                        </p:tgtEl>
                                        <p:attrNameLst>
                                          <p:attrName>style.visibility</p:attrName>
                                        </p:attrNameLst>
                                      </p:cBhvr>
                                      <p:to>
                                        <p:strVal val="visible"/>
                                      </p:to>
                                    </p:set>
                                    <p:anim calcmode="lin" valueType="num">
                                      <p:cBhvr>
                                        <p:cTn id="102" dur="500" fill="hold"/>
                                        <p:tgtEl>
                                          <p:spTgt spid="9233"/>
                                        </p:tgtEl>
                                        <p:attrNameLst>
                                          <p:attrName>ppt_w</p:attrName>
                                        </p:attrNameLst>
                                      </p:cBhvr>
                                      <p:tavLst>
                                        <p:tav tm="0">
                                          <p:val>
                                            <p:fltVal val="0"/>
                                          </p:val>
                                        </p:tav>
                                        <p:tav tm="100000">
                                          <p:val>
                                            <p:strVal val="#ppt_w"/>
                                          </p:val>
                                        </p:tav>
                                      </p:tavLst>
                                    </p:anim>
                                    <p:anim calcmode="lin" valueType="num">
                                      <p:cBhvr>
                                        <p:cTn id="103" dur="500" fill="hold"/>
                                        <p:tgtEl>
                                          <p:spTgt spid="9233"/>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63" presetClass="path" presetSubtype="0" accel="50000" decel="50000" fill="hold" grpId="1" nodeType="clickEffect">
                                  <p:stCondLst>
                                    <p:cond delay="0"/>
                                  </p:stCondLst>
                                  <p:childTnLst>
                                    <p:animMotion origin="layout" path="M 1.94444E-6 1.11111E-6 L 0.2 1.11111E-6 " pathEditMode="relative" rAng="0" ptsTypes="AA">
                                      <p:cBhvr>
                                        <p:cTn id="107" dur="2000" fill="hold"/>
                                        <p:tgtEl>
                                          <p:spTgt spid="9237"/>
                                        </p:tgtEl>
                                        <p:attrNameLst>
                                          <p:attrName>ppt_x</p:attrName>
                                          <p:attrName>ppt_y</p:attrName>
                                        </p:attrNameLst>
                                      </p:cBhvr>
                                      <p:rCtr x="100" y="0"/>
                                    </p:animMotion>
                                  </p:childTnLst>
                                </p:cTn>
                              </p:par>
                              <p:par>
                                <p:cTn id="108" presetID="0" presetClass="path" presetSubtype="0" accel="50000" decel="50000" fill="hold" grpId="1" nodeType="withEffect">
                                  <p:stCondLst>
                                    <p:cond delay="0"/>
                                  </p:stCondLst>
                                  <p:childTnLst>
                                    <p:animMotion origin="layout" path="M -4.44444E-6 4.81481E-6 L -0.06857 0.21527 " pathEditMode="relative" rAng="0" ptsTypes="AA">
                                      <p:cBhvr>
                                        <p:cTn id="109" dur="2000" fill="hold"/>
                                        <p:tgtEl>
                                          <p:spTgt spid="9238"/>
                                        </p:tgtEl>
                                        <p:attrNameLst>
                                          <p:attrName>ppt_x</p:attrName>
                                          <p:attrName>ppt_y</p:attrName>
                                        </p:attrNameLst>
                                      </p:cBhvr>
                                      <p:rCtr x="-34" y="108"/>
                                    </p:animMotion>
                                  </p:childTnLst>
                                </p:cTn>
                              </p:par>
                              <p:par>
                                <p:cTn id="110" presetID="10" presetClass="exit" presetSubtype="0" fill="hold" grpId="2" nodeType="withEffect">
                                  <p:stCondLst>
                                    <p:cond delay="0"/>
                                  </p:stCondLst>
                                  <p:childTnLst>
                                    <p:animEffect transition="out" filter="fade">
                                      <p:cBhvr>
                                        <p:cTn id="111" dur="2000"/>
                                        <p:tgtEl>
                                          <p:spTgt spid="9237"/>
                                        </p:tgtEl>
                                      </p:cBhvr>
                                    </p:animEffect>
                                    <p:set>
                                      <p:cBhvr>
                                        <p:cTn id="112" dur="1" fill="hold">
                                          <p:stCondLst>
                                            <p:cond delay="1999"/>
                                          </p:stCondLst>
                                        </p:cTn>
                                        <p:tgtEl>
                                          <p:spTgt spid="9237"/>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2000"/>
                                        <p:tgtEl>
                                          <p:spTgt spid="9238"/>
                                        </p:tgtEl>
                                      </p:cBhvr>
                                    </p:animEffect>
                                    <p:set>
                                      <p:cBhvr>
                                        <p:cTn id="115" dur="1" fill="hold">
                                          <p:stCondLst>
                                            <p:cond delay="1999"/>
                                          </p:stCondLst>
                                        </p:cTn>
                                        <p:tgtEl>
                                          <p:spTgt spid="9238"/>
                                        </p:tgtEl>
                                        <p:attrNameLst>
                                          <p:attrName>style.visibility</p:attrName>
                                        </p:attrNameLst>
                                      </p:cBhvr>
                                      <p:to>
                                        <p:strVal val="hidden"/>
                                      </p:to>
                                    </p:set>
                                  </p:childTnLst>
                                </p:cTn>
                              </p:par>
                            </p:childTnLst>
                          </p:cTn>
                        </p:par>
                        <p:par>
                          <p:cTn id="116" fill="hold">
                            <p:stCondLst>
                              <p:cond delay="2000"/>
                            </p:stCondLst>
                            <p:childTnLst>
                              <p:par>
                                <p:cTn id="117" presetID="23" presetClass="entr" presetSubtype="16" fill="hold" grpId="0" nodeType="afterEffect">
                                  <p:stCondLst>
                                    <p:cond delay="0"/>
                                  </p:stCondLst>
                                  <p:childTnLst>
                                    <p:set>
                                      <p:cBhvr>
                                        <p:cTn id="118" dur="1" fill="hold">
                                          <p:stCondLst>
                                            <p:cond delay="0"/>
                                          </p:stCondLst>
                                        </p:cTn>
                                        <p:tgtEl>
                                          <p:spTgt spid="9234"/>
                                        </p:tgtEl>
                                        <p:attrNameLst>
                                          <p:attrName>style.visibility</p:attrName>
                                        </p:attrNameLst>
                                      </p:cBhvr>
                                      <p:to>
                                        <p:strVal val="visible"/>
                                      </p:to>
                                    </p:set>
                                    <p:anim calcmode="lin" valueType="num">
                                      <p:cBhvr>
                                        <p:cTn id="119" dur="500" fill="hold"/>
                                        <p:tgtEl>
                                          <p:spTgt spid="9234"/>
                                        </p:tgtEl>
                                        <p:attrNameLst>
                                          <p:attrName>ppt_w</p:attrName>
                                        </p:attrNameLst>
                                      </p:cBhvr>
                                      <p:tavLst>
                                        <p:tav tm="0">
                                          <p:val>
                                            <p:fltVal val="0"/>
                                          </p:val>
                                        </p:tav>
                                        <p:tav tm="100000">
                                          <p:val>
                                            <p:strVal val="#ppt_w"/>
                                          </p:val>
                                        </p:tav>
                                      </p:tavLst>
                                    </p:anim>
                                    <p:anim calcmode="lin" valueType="num">
                                      <p:cBhvr>
                                        <p:cTn id="120" dur="500" fill="hold"/>
                                        <p:tgtEl>
                                          <p:spTgt spid="92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P spid="9228" grpId="1" animBg="1"/>
      <p:bldP spid="9228" grpId="2" animBg="1"/>
      <p:bldP spid="9229" grpId="0" animBg="1"/>
      <p:bldP spid="9230" grpId="0" animBg="1"/>
      <p:bldP spid="9230" grpId="1" animBg="1"/>
      <p:bldP spid="9230" grpId="2" animBg="1"/>
      <p:bldP spid="9219" grpId="0" build="p"/>
      <p:bldP spid="9232" grpId="0" animBg="1"/>
      <p:bldP spid="9233" grpId="0" animBg="1"/>
      <p:bldP spid="9234" grpId="0" animBg="1"/>
      <p:bldP spid="9235" grpId="0" animBg="1"/>
      <p:bldP spid="9235" grpId="1" animBg="1"/>
      <p:bldP spid="9235" grpId="2" animBg="1"/>
      <p:bldP spid="9236" grpId="0" animBg="1"/>
      <p:bldP spid="9236" grpId="1" animBg="1"/>
      <p:bldP spid="9236" grpId="2" animBg="1"/>
      <p:bldP spid="9237" grpId="0" animBg="1"/>
      <p:bldP spid="9237" grpId="1" animBg="1"/>
      <p:bldP spid="9237" grpId="2" animBg="1"/>
      <p:bldP spid="9238" grpId="0" animBg="1"/>
      <p:bldP spid="9238" grpId="1" animBg="1"/>
      <p:bldP spid="9238" grpId="2" animBg="1"/>
      <p:bldP spid="9239" grpId="0" animBg="1"/>
      <p:bldP spid="924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4" name="Picture 10" descr="warm colours 08"/>
          <p:cNvPicPr>
            <a:picLocks noChangeArrowheads="1"/>
          </p:cNvPicPr>
          <p:nvPr/>
        </p:nvPicPr>
        <p:blipFill>
          <a:blip r:embed="rId2" cstate="print"/>
          <a:srcRect/>
          <a:stretch>
            <a:fillRect/>
          </a:stretch>
        </p:blipFill>
        <p:spPr bwMode="auto">
          <a:xfrm>
            <a:off x="4502150" y="2052638"/>
            <a:ext cx="4030663" cy="2854325"/>
          </a:xfrm>
          <a:prstGeom prst="rect">
            <a:avLst/>
          </a:prstGeom>
          <a:noFill/>
        </p:spPr>
      </p:pic>
      <p:sp>
        <p:nvSpPr>
          <p:cNvPr id="26626" name="Rectangle 2"/>
          <p:cNvSpPr>
            <a:spLocks noGrp="1" noChangeArrowheads="1"/>
          </p:cNvSpPr>
          <p:nvPr>
            <p:ph type="title"/>
          </p:nvPr>
        </p:nvSpPr>
        <p:spPr>
          <a:xfrm>
            <a:off x="457200" y="260648"/>
            <a:ext cx="8229600" cy="1152128"/>
          </a:xfrm>
        </p:spPr>
        <p:txBody>
          <a:bodyPr/>
          <a:lstStyle/>
          <a:p>
            <a:pPr algn="l"/>
            <a:r>
              <a:rPr lang="en-GB" dirty="0"/>
              <a:t>Warm Colours</a:t>
            </a:r>
          </a:p>
        </p:txBody>
      </p:sp>
      <p:sp>
        <p:nvSpPr>
          <p:cNvPr id="26627" name="Rectangle 3"/>
          <p:cNvSpPr>
            <a:spLocks noGrp="1" noChangeArrowheads="1"/>
          </p:cNvSpPr>
          <p:nvPr>
            <p:ph type="body" sz="half" idx="1"/>
          </p:nvPr>
        </p:nvSpPr>
        <p:spPr/>
        <p:txBody>
          <a:bodyPr>
            <a:normAutofit lnSpcReduction="10000"/>
          </a:bodyPr>
          <a:lstStyle/>
          <a:p>
            <a:pPr>
              <a:lnSpc>
                <a:spcPct val="80000"/>
              </a:lnSpc>
            </a:pPr>
            <a:r>
              <a:rPr lang="en-GB" sz="2000">
                <a:solidFill>
                  <a:srgbClr val="000000"/>
                </a:solidFill>
              </a:rPr>
              <a:t>Reds, Yellows, Oranges and their derivatives are WARM colours. This means that they give feelings of warmth.</a:t>
            </a:r>
          </a:p>
          <a:p>
            <a:pPr>
              <a:lnSpc>
                <a:spcPct val="80000"/>
              </a:lnSpc>
            </a:pPr>
            <a:endParaRPr lang="en-GB" sz="2000">
              <a:solidFill>
                <a:srgbClr val="000000"/>
              </a:solidFill>
            </a:endParaRPr>
          </a:p>
          <a:p>
            <a:pPr>
              <a:lnSpc>
                <a:spcPct val="80000"/>
              </a:lnSpc>
            </a:pPr>
            <a:r>
              <a:rPr lang="en-GB" sz="2000">
                <a:solidFill>
                  <a:srgbClr val="000000"/>
                </a:solidFill>
              </a:rPr>
              <a:t>They are also known as </a:t>
            </a:r>
            <a:r>
              <a:rPr lang="en-GB" sz="2000" u="sng">
                <a:solidFill>
                  <a:srgbClr val="000000"/>
                </a:solidFill>
              </a:rPr>
              <a:t>ADVANCING</a:t>
            </a:r>
            <a:r>
              <a:rPr lang="en-GB" sz="2000">
                <a:solidFill>
                  <a:srgbClr val="000000"/>
                </a:solidFill>
              </a:rPr>
              <a:t> Colours because they tend to come towards you, or feel closer to you, and come forward in a picture. </a:t>
            </a:r>
          </a:p>
          <a:p>
            <a:pPr>
              <a:lnSpc>
                <a:spcPct val="80000"/>
              </a:lnSpc>
            </a:pPr>
            <a:endParaRPr lang="en-GB" sz="2000">
              <a:solidFill>
                <a:srgbClr val="000000"/>
              </a:solidFill>
            </a:endParaRPr>
          </a:p>
          <a:p>
            <a:pPr>
              <a:lnSpc>
                <a:spcPct val="80000"/>
              </a:lnSpc>
            </a:pPr>
            <a:r>
              <a:rPr lang="en-GB" sz="2000">
                <a:solidFill>
                  <a:srgbClr val="000000"/>
                </a:solidFill>
              </a:rPr>
              <a:t>Ex – a room painted with warm colours would feel warm but also the room would feel smaller as the warm colours make the walls look closer.</a:t>
            </a:r>
            <a:endParaRPr lang="en-GB" sz="2000"/>
          </a:p>
        </p:txBody>
      </p:sp>
      <p:pic>
        <p:nvPicPr>
          <p:cNvPr id="26629" name="Picture 5" descr="normal_chillis"/>
          <p:cNvPicPr>
            <a:picLocks noGrp="1" noChangeArrowheads="1"/>
          </p:cNvPicPr>
          <p:nvPr>
            <p:ph sz="quarter" idx="3"/>
          </p:nvPr>
        </p:nvPicPr>
        <p:blipFill>
          <a:blip r:embed="rId3" cstate="print"/>
          <a:srcRect/>
          <a:stretch>
            <a:fillRect/>
          </a:stretch>
        </p:blipFill>
        <p:spPr>
          <a:xfrm>
            <a:off x="4500563" y="4984750"/>
            <a:ext cx="2039937" cy="1528763"/>
          </a:xfrm>
          <a:noFill/>
          <a:ln/>
        </p:spPr>
      </p:pic>
      <p:pic>
        <p:nvPicPr>
          <p:cNvPr id="26633" name="Picture 9" descr="warm colours 04"/>
          <p:cNvPicPr>
            <a:picLocks noChangeAspect="1" noChangeArrowheads="1"/>
          </p:cNvPicPr>
          <p:nvPr/>
        </p:nvPicPr>
        <p:blipFill>
          <a:blip r:embed="rId4" cstate="print"/>
          <a:srcRect/>
          <a:stretch>
            <a:fillRect/>
          </a:stretch>
        </p:blipFill>
        <p:spPr bwMode="auto">
          <a:xfrm>
            <a:off x="6607175" y="4981575"/>
            <a:ext cx="1925638" cy="1530350"/>
          </a:xfrm>
          <a:prstGeom prst="rect">
            <a:avLst/>
          </a:prstGeom>
          <a:noFill/>
        </p:spPr>
      </p:pic>
      <p:pic>
        <p:nvPicPr>
          <p:cNvPr id="26635" name="Picture 11" descr="warm colours 09"/>
          <p:cNvPicPr>
            <a:picLocks noChangeAspect="1" noChangeArrowheads="1"/>
          </p:cNvPicPr>
          <p:nvPr/>
        </p:nvPicPr>
        <p:blipFill>
          <a:blip r:embed="rId5" cstate="print"/>
          <a:srcRect/>
          <a:stretch>
            <a:fillRect/>
          </a:stretch>
        </p:blipFill>
        <p:spPr bwMode="auto">
          <a:xfrm>
            <a:off x="5556250" y="620713"/>
            <a:ext cx="1103313" cy="1368425"/>
          </a:xfrm>
          <a:prstGeom prst="rect">
            <a:avLst/>
          </a:prstGeom>
          <a:noFill/>
        </p:spPr>
      </p:pic>
      <p:pic>
        <p:nvPicPr>
          <p:cNvPr id="26637" name="Picture 13" descr="warm colours 06"/>
          <p:cNvPicPr>
            <a:picLocks noChangeAspect="1" noChangeArrowheads="1"/>
          </p:cNvPicPr>
          <p:nvPr/>
        </p:nvPicPr>
        <p:blipFill>
          <a:blip r:embed="rId6" cstate="print"/>
          <a:srcRect/>
          <a:stretch>
            <a:fillRect/>
          </a:stretch>
        </p:blipFill>
        <p:spPr bwMode="auto">
          <a:xfrm>
            <a:off x="4521200" y="549275"/>
            <a:ext cx="968375" cy="1439863"/>
          </a:xfrm>
          <a:prstGeom prst="rect">
            <a:avLst/>
          </a:prstGeom>
          <a:noFill/>
        </p:spPr>
      </p:pic>
      <p:pic>
        <p:nvPicPr>
          <p:cNvPr id="26639" name="Picture 15" descr="warm colours 07"/>
          <p:cNvPicPr>
            <a:picLocks noChangeAspect="1" noChangeArrowheads="1"/>
          </p:cNvPicPr>
          <p:nvPr/>
        </p:nvPicPr>
        <p:blipFill>
          <a:blip r:embed="rId7" cstate="print"/>
          <a:srcRect/>
          <a:stretch>
            <a:fillRect/>
          </a:stretch>
        </p:blipFill>
        <p:spPr bwMode="auto">
          <a:xfrm>
            <a:off x="6732588" y="549275"/>
            <a:ext cx="1800225" cy="1439863"/>
          </a:xfrm>
          <a:prstGeom prst="rect">
            <a:avLst/>
          </a:prstGeom>
          <a:noFill/>
        </p:spPr>
      </p:pic>
      <p:grpSp>
        <p:nvGrpSpPr>
          <p:cNvPr id="2" name="Group 9"/>
          <p:cNvGrpSpPr/>
          <p:nvPr/>
        </p:nvGrpSpPr>
        <p:grpSpPr>
          <a:xfrm>
            <a:off x="0" y="6453336"/>
            <a:ext cx="8964488" cy="360040"/>
            <a:chOff x="0" y="6453336"/>
            <a:chExt cx="8964488" cy="360040"/>
          </a:xfrm>
          <a:solidFill>
            <a:srgbClr val="C00000"/>
          </a:solidFill>
        </p:grpSpPr>
        <p:sp>
          <p:nvSpPr>
            <p:cNvPr id="11" name="Rectangle 10"/>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 calcmode="lin" valueType="num">
                                      <p:cBhvr additive="base">
                                        <p:cTn id="12"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 calcmode="lin" valueType="num">
                                      <p:cBhvr additive="base">
                                        <p:cTn id="17"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16" fill="hold" nodeType="afterEffect">
                                  <p:stCondLst>
                                    <p:cond delay="500"/>
                                  </p:stCondLst>
                                  <p:childTnLst>
                                    <p:set>
                                      <p:cBhvr>
                                        <p:cTn id="21" dur="1" fill="hold">
                                          <p:stCondLst>
                                            <p:cond delay="0"/>
                                          </p:stCondLst>
                                        </p:cTn>
                                        <p:tgtEl>
                                          <p:spTgt spid="26637"/>
                                        </p:tgtEl>
                                        <p:attrNameLst>
                                          <p:attrName>style.visibility</p:attrName>
                                        </p:attrNameLst>
                                      </p:cBhvr>
                                      <p:to>
                                        <p:strVal val="visible"/>
                                      </p:to>
                                    </p:set>
                                    <p:anim calcmode="lin" valueType="num">
                                      <p:cBhvr>
                                        <p:cTn id="22" dur="500" fill="hold"/>
                                        <p:tgtEl>
                                          <p:spTgt spid="26637"/>
                                        </p:tgtEl>
                                        <p:attrNameLst>
                                          <p:attrName>ppt_w</p:attrName>
                                        </p:attrNameLst>
                                      </p:cBhvr>
                                      <p:tavLst>
                                        <p:tav tm="0">
                                          <p:val>
                                            <p:fltVal val="0"/>
                                          </p:val>
                                        </p:tav>
                                        <p:tav tm="100000">
                                          <p:val>
                                            <p:strVal val="#ppt_w"/>
                                          </p:val>
                                        </p:tav>
                                      </p:tavLst>
                                    </p:anim>
                                    <p:anim calcmode="lin" valueType="num">
                                      <p:cBhvr>
                                        <p:cTn id="23" dur="500" fill="hold"/>
                                        <p:tgtEl>
                                          <p:spTgt spid="26637"/>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23" presetClass="entr" presetSubtype="16" fill="hold" nodeType="afterEffect">
                                  <p:stCondLst>
                                    <p:cond delay="0"/>
                                  </p:stCondLst>
                                  <p:childTnLst>
                                    <p:set>
                                      <p:cBhvr>
                                        <p:cTn id="26" dur="1" fill="hold">
                                          <p:stCondLst>
                                            <p:cond delay="0"/>
                                          </p:stCondLst>
                                        </p:cTn>
                                        <p:tgtEl>
                                          <p:spTgt spid="26635"/>
                                        </p:tgtEl>
                                        <p:attrNameLst>
                                          <p:attrName>style.visibility</p:attrName>
                                        </p:attrNameLst>
                                      </p:cBhvr>
                                      <p:to>
                                        <p:strVal val="visible"/>
                                      </p:to>
                                    </p:set>
                                    <p:anim calcmode="lin" valueType="num">
                                      <p:cBhvr>
                                        <p:cTn id="27" dur="500" fill="hold"/>
                                        <p:tgtEl>
                                          <p:spTgt spid="26635"/>
                                        </p:tgtEl>
                                        <p:attrNameLst>
                                          <p:attrName>ppt_w</p:attrName>
                                        </p:attrNameLst>
                                      </p:cBhvr>
                                      <p:tavLst>
                                        <p:tav tm="0">
                                          <p:val>
                                            <p:fltVal val="0"/>
                                          </p:val>
                                        </p:tav>
                                        <p:tav tm="100000">
                                          <p:val>
                                            <p:strVal val="#ppt_w"/>
                                          </p:val>
                                        </p:tav>
                                      </p:tavLst>
                                    </p:anim>
                                    <p:anim calcmode="lin" valueType="num">
                                      <p:cBhvr>
                                        <p:cTn id="28" dur="500" fill="hold"/>
                                        <p:tgtEl>
                                          <p:spTgt spid="26635"/>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26639"/>
                                        </p:tgtEl>
                                        <p:attrNameLst>
                                          <p:attrName>style.visibility</p:attrName>
                                        </p:attrNameLst>
                                      </p:cBhvr>
                                      <p:to>
                                        <p:strVal val="visible"/>
                                      </p:to>
                                    </p:set>
                                    <p:anim calcmode="lin" valueType="num">
                                      <p:cBhvr>
                                        <p:cTn id="32" dur="500" fill="hold"/>
                                        <p:tgtEl>
                                          <p:spTgt spid="26639"/>
                                        </p:tgtEl>
                                        <p:attrNameLst>
                                          <p:attrName>ppt_w</p:attrName>
                                        </p:attrNameLst>
                                      </p:cBhvr>
                                      <p:tavLst>
                                        <p:tav tm="0">
                                          <p:val>
                                            <p:fltVal val="0"/>
                                          </p:val>
                                        </p:tav>
                                        <p:tav tm="100000">
                                          <p:val>
                                            <p:strVal val="#ppt_w"/>
                                          </p:val>
                                        </p:tav>
                                      </p:tavLst>
                                    </p:anim>
                                    <p:anim calcmode="lin" valueType="num">
                                      <p:cBhvr>
                                        <p:cTn id="33" dur="500" fill="hold"/>
                                        <p:tgtEl>
                                          <p:spTgt spid="26639"/>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26634"/>
                                        </p:tgtEl>
                                        <p:attrNameLst>
                                          <p:attrName>style.visibility</p:attrName>
                                        </p:attrNameLst>
                                      </p:cBhvr>
                                      <p:to>
                                        <p:strVal val="visible"/>
                                      </p:to>
                                    </p:set>
                                    <p:anim calcmode="lin" valueType="num">
                                      <p:cBhvr>
                                        <p:cTn id="37" dur="500" fill="hold"/>
                                        <p:tgtEl>
                                          <p:spTgt spid="26634"/>
                                        </p:tgtEl>
                                        <p:attrNameLst>
                                          <p:attrName>ppt_w</p:attrName>
                                        </p:attrNameLst>
                                      </p:cBhvr>
                                      <p:tavLst>
                                        <p:tav tm="0">
                                          <p:val>
                                            <p:fltVal val="0"/>
                                          </p:val>
                                        </p:tav>
                                        <p:tav tm="100000">
                                          <p:val>
                                            <p:strVal val="#ppt_w"/>
                                          </p:val>
                                        </p:tav>
                                      </p:tavLst>
                                    </p:anim>
                                    <p:anim calcmode="lin" valueType="num">
                                      <p:cBhvr>
                                        <p:cTn id="38" dur="500" fill="hold"/>
                                        <p:tgtEl>
                                          <p:spTgt spid="26634"/>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26629"/>
                                        </p:tgtEl>
                                        <p:attrNameLst>
                                          <p:attrName>style.visibility</p:attrName>
                                        </p:attrNameLst>
                                      </p:cBhvr>
                                      <p:to>
                                        <p:strVal val="visible"/>
                                      </p:to>
                                    </p:set>
                                    <p:anim calcmode="lin" valueType="num">
                                      <p:cBhvr>
                                        <p:cTn id="42" dur="500" fill="hold"/>
                                        <p:tgtEl>
                                          <p:spTgt spid="26629"/>
                                        </p:tgtEl>
                                        <p:attrNameLst>
                                          <p:attrName>ppt_w</p:attrName>
                                        </p:attrNameLst>
                                      </p:cBhvr>
                                      <p:tavLst>
                                        <p:tav tm="0">
                                          <p:val>
                                            <p:fltVal val="0"/>
                                          </p:val>
                                        </p:tav>
                                        <p:tav tm="100000">
                                          <p:val>
                                            <p:strVal val="#ppt_w"/>
                                          </p:val>
                                        </p:tav>
                                      </p:tavLst>
                                    </p:anim>
                                    <p:anim calcmode="lin" valueType="num">
                                      <p:cBhvr>
                                        <p:cTn id="43" dur="500" fill="hold"/>
                                        <p:tgtEl>
                                          <p:spTgt spid="26629"/>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23" presetClass="entr" presetSubtype="16" fill="hold" nodeType="afterEffect">
                                  <p:stCondLst>
                                    <p:cond delay="0"/>
                                  </p:stCondLst>
                                  <p:childTnLst>
                                    <p:set>
                                      <p:cBhvr>
                                        <p:cTn id="46" dur="1" fill="hold">
                                          <p:stCondLst>
                                            <p:cond delay="0"/>
                                          </p:stCondLst>
                                        </p:cTn>
                                        <p:tgtEl>
                                          <p:spTgt spid="26633"/>
                                        </p:tgtEl>
                                        <p:attrNameLst>
                                          <p:attrName>style.visibility</p:attrName>
                                        </p:attrNameLst>
                                      </p:cBhvr>
                                      <p:to>
                                        <p:strVal val="visible"/>
                                      </p:to>
                                    </p:set>
                                    <p:anim calcmode="lin" valueType="num">
                                      <p:cBhvr>
                                        <p:cTn id="47" dur="500" fill="hold"/>
                                        <p:tgtEl>
                                          <p:spTgt spid="26633"/>
                                        </p:tgtEl>
                                        <p:attrNameLst>
                                          <p:attrName>ppt_w</p:attrName>
                                        </p:attrNameLst>
                                      </p:cBhvr>
                                      <p:tavLst>
                                        <p:tav tm="0">
                                          <p:val>
                                            <p:fltVal val="0"/>
                                          </p:val>
                                        </p:tav>
                                        <p:tav tm="100000">
                                          <p:val>
                                            <p:strVal val="#ppt_w"/>
                                          </p:val>
                                        </p:tav>
                                      </p:tavLst>
                                    </p:anim>
                                    <p:anim calcmode="lin" valueType="num">
                                      <p:cBhvr>
                                        <p:cTn id="48" dur="500" fill="hold"/>
                                        <p:tgtEl>
                                          <p:spTgt spid="266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1" name="Picture 13" descr="cool colours 10"/>
          <p:cNvPicPr>
            <a:picLocks noChangeArrowheads="1"/>
          </p:cNvPicPr>
          <p:nvPr/>
        </p:nvPicPr>
        <p:blipFill>
          <a:blip r:embed="rId2" cstate="print"/>
          <a:srcRect/>
          <a:stretch>
            <a:fillRect/>
          </a:stretch>
        </p:blipFill>
        <p:spPr bwMode="auto">
          <a:xfrm>
            <a:off x="4500563" y="2055813"/>
            <a:ext cx="4070350" cy="3051175"/>
          </a:xfrm>
          <a:prstGeom prst="rect">
            <a:avLst/>
          </a:prstGeom>
          <a:noFill/>
        </p:spPr>
      </p:pic>
      <p:sp>
        <p:nvSpPr>
          <p:cNvPr id="27650" name="Rectangle 2"/>
          <p:cNvSpPr>
            <a:spLocks noGrp="1" noChangeArrowheads="1"/>
          </p:cNvSpPr>
          <p:nvPr>
            <p:ph type="title"/>
          </p:nvPr>
        </p:nvSpPr>
        <p:spPr>
          <a:xfrm>
            <a:off x="457200" y="260648"/>
            <a:ext cx="8229600" cy="1152128"/>
          </a:xfrm>
        </p:spPr>
        <p:txBody>
          <a:bodyPr/>
          <a:lstStyle/>
          <a:p>
            <a:pPr algn="l"/>
            <a:r>
              <a:rPr lang="en-GB" dirty="0"/>
              <a:t>Cool Colours</a:t>
            </a:r>
          </a:p>
        </p:txBody>
      </p:sp>
      <p:sp>
        <p:nvSpPr>
          <p:cNvPr id="27651" name="Rectangle 3"/>
          <p:cNvSpPr>
            <a:spLocks noGrp="1" noChangeArrowheads="1"/>
          </p:cNvSpPr>
          <p:nvPr>
            <p:ph type="body" sz="half" idx="1"/>
          </p:nvPr>
        </p:nvSpPr>
        <p:spPr/>
        <p:txBody>
          <a:bodyPr>
            <a:normAutofit lnSpcReduction="10000"/>
          </a:bodyPr>
          <a:lstStyle/>
          <a:p>
            <a:pPr>
              <a:lnSpc>
                <a:spcPct val="80000"/>
              </a:lnSpc>
            </a:pPr>
            <a:r>
              <a:rPr lang="en-GB" sz="2000">
                <a:solidFill>
                  <a:srgbClr val="000000"/>
                </a:solidFill>
              </a:rPr>
              <a:t>Blues, greens, violets and their derivatives are COOL colours. This means that they give feelings of coldness.</a:t>
            </a:r>
          </a:p>
          <a:p>
            <a:pPr>
              <a:lnSpc>
                <a:spcPct val="80000"/>
              </a:lnSpc>
            </a:pPr>
            <a:endParaRPr lang="en-GB" sz="2000">
              <a:solidFill>
                <a:srgbClr val="000000"/>
              </a:solidFill>
            </a:endParaRPr>
          </a:p>
          <a:p>
            <a:pPr>
              <a:lnSpc>
                <a:spcPct val="80000"/>
              </a:lnSpc>
            </a:pPr>
            <a:r>
              <a:rPr lang="en-GB" sz="2000">
                <a:solidFill>
                  <a:srgbClr val="000000"/>
                </a:solidFill>
              </a:rPr>
              <a:t>They are also known as </a:t>
            </a:r>
            <a:r>
              <a:rPr lang="en-GB" sz="2000" u="sng">
                <a:solidFill>
                  <a:srgbClr val="000000"/>
                </a:solidFill>
              </a:rPr>
              <a:t>RECEDING</a:t>
            </a:r>
            <a:r>
              <a:rPr lang="en-GB" sz="2000">
                <a:solidFill>
                  <a:srgbClr val="000000"/>
                </a:solidFill>
              </a:rPr>
              <a:t> colours because </a:t>
            </a:r>
            <a:r>
              <a:rPr lang="en-US" sz="2000">
                <a:solidFill>
                  <a:srgbClr val="000000"/>
                </a:solidFill>
              </a:rPr>
              <a:t>tend to go away from you, or feel distant to you</a:t>
            </a:r>
            <a:r>
              <a:rPr lang="en-GB" sz="2000">
                <a:solidFill>
                  <a:srgbClr val="000000"/>
                </a:solidFill>
              </a:rPr>
              <a:t>, and </a:t>
            </a:r>
            <a:r>
              <a:rPr lang="en-US" sz="2000">
                <a:solidFill>
                  <a:srgbClr val="000000"/>
                </a:solidFill>
              </a:rPr>
              <a:t>recede in a painting</a:t>
            </a:r>
            <a:r>
              <a:rPr lang="en-GB" sz="2000">
                <a:solidFill>
                  <a:srgbClr val="000000"/>
                </a:solidFill>
              </a:rPr>
              <a:t>. </a:t>
            </a:r>
          </a:p>
          <a:p>
            <a:pPr>
              <a:lnSpc>
                <a:spcPct val="80000"/>
              </a:lnSpc>
            </a:pPr>
            <a:endParaRPr lang="en-GB" sz="2000">
              <a:solidFill>
                <a:srgbClr val="000000"/>
              </a:solidFill>
            </a:endParaRPr>
          </a:p>
          <a:p>
            <a:pPr>
              <a:lnSpc>
                <a:spcPct val="80000"/>
              </a:lnSpc>
            </a:pPr>
            <a:r>
              <a:rPr lang="en-GB" sz="2000">
                <a:solidFill>
                  <a:srgbClr val="000000"/>
                </a:solidFill>
              </a:rPr>
              <a:t>Ex – a room painted with these colours would feel cold but also make the room feel bigger as the cool colours make the walls look more distant.</a:t>
            </a:r>
            <a:endParaRPr lang="en-GB" sz="2000"/>
          </a:p>
        </p:txBody>
      </p:sp>
      <p:pic>
        <p:nvPicPr>
          <p:cNvPr id="27653" name="Picture 5" descr="IMG_0116s.JPG"/>
          <p:cNvPicPr>
            <a:picLocks noGrp="1" noChangeArrowheads="1"/>
          </p:cNvPicPr>
          <p:nvPr>
            <p:ph sz="quarter" idx="3"/>
          </p:nvPr>
        </p:nvPicPr>
        <p:blipFill>
          <a:blip r:embed="rId3" cstate="print"/>
          <a:srcRect/>
          <a:stretch>
            <a:fillRect/>
          </a:stretch>
        </p:blipFill>
        <p:spPr>
          <a:xfrm>
            <a:off x="4510088" y="5165725"/>
            <a:ext cx="1717675" cy="1241425"/>
          </a:xfrm>
          <a:noFill/>
          <a:ln/>
        </p:spPr>
      </p:pic>
      <p:pic>
        <p:nvPicPr>
          <p:cNvPr id="27654" name="Picture 6" descr="stormyimage"/>
          <p:cNvPicPr>
            <a:picLocks noChangeArrowheads="1"/>
          </p:cNvPicPr>
          <p:nvPr/>
        </p:nvPicPr>
        <p:blipFill>
          <a:blip r:embed="rId4" cstate="print"/>
          <a:srcRect l="12224" t="9685" r="13145" b="9685"/>
          <a:stretch>
            <a:fillRect/>
          </a:stretch>
        </p:blipFill>
        <p:spPr bwMode="auto">
          <a:xfrm>
            <a:off x="6338888" y="5170488"/>
            <a:ext cx="2232025" cy="1227137"/>
          </a:xfrm>
          <a:prstGeom prst="rect">
            <a:avLst/>
          </a:prstGeom>
          <a:noFill/>
        </p:spPr>
      </p:pic>
      <p:pic>
        <p:nvPicPr>
          <p:cNvPr id="27657" name="Picture 9" descr="cool colours 01"/>
          <p:cNvPicPr>
            <a:picLocks noChangeAspect="1" noChangeArrowheads="1"/>
          </p:cNvPicPr>
          <p:nvPr/>
        </p:nvPicPr>
        <p:blipFill>
          <a:blip r:embed="rId5" cstate="print"/>
          <a:srcRect/>
          <a:stretch>
            <a:fillRect/>
          </a:stretch>
        </p:blipFill>
        <p:spPr bwMode="auto">
          <a:xfrm>
            <a:off x="6659563" y="552450"/>
            <a:ext cx="1909762" cy="1431925"/>
          </a:xfrm>
          <a:prstGeom prst="rect">
            <a:avLst/>
          </a:prstGeom>
          <a:noFill/>
        </p:spPr>
      </p:pic>
      <p:pic>
        <p:nvPicPr>
          <p:cNvPr id="27659" name="Picture 11" descr="cool colours 03"/>
          <p:cNvPicPr>
            <a:picLocks noChangeAspect="1" noChangeArrowheads="1"/>
          </p:cNvPicPr>
          <p:nvPr/>
        </p:nvPicPr>
        <p:blipFill>
          <a:blip r:embed="rId6" cstate="print"/>
          <a:srcRect/>
          <a:stretch>
            <a:fillRect/>
          </a:stretch>
        </p:blipFill>
        <p:spPr bwMode="auto">
          <a:xfrm>
            <a:off x="4503738" y="542925"/>
            <a:ext cx="2084387" cy="1443038"/>
          </a:xfrm>
          <a:prstGeom prst="rect">
            <a:avLst/>
          </a:prstGeom>
          <a:noFill/>
        </p:spPr>
      </p:pic>
      <p:grpSp>
        <p:nvGrpSpPr>
          <p:cNvPr id="2" name="Group 8"/>
          <p:cNvGrpSpPr/>
          <p:nvPr/>
        </p:nvGrpSpPr>
        <p:grpSpPr>
          <a:xfrm>
            <a:off x="0" y="6453336"/>
            <a:ext cx="8964488" cy="360040"/>
            <a:chOff x="0" y="6453336"/>
            <a:chExt cx="8964488" cy="360040"/>
          </a:xfrm>
          <a:solidFill>
            <a:srgbClr val="C00000"/>
          </a:solidFill>
        </p:grpSpPr>
        <p:sp>
          <p:nvSpPr>
            <p:cNvPr id="10" name="Rectangle 9"/>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 calcmode="lin" valueType="num">
                                      <p:cBhvr additive="base">
                                        <p:cTn id="12"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 calcmode="lin" valueType="num">
                                      <p:cBhvr additive="base">
                                        <p:cTn id="17"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16" fill="hold" nodeType="afterEffect">
                                  <p:stCondLst>
                                    <p:cond delay="500"/>
                                  </p:stCondLst>
                                  <p:childTnLst>
                                    <p:set>
                                      <p:cBhvr>
                                        <p:cTn id="21" dur="1" fill="hold">
                                          <p:stCondLst>
                                            <p:cond delay="0"/>
                                          </p:stCondLst>
                                        </p:cTn>
                                        <p:tgtEl>
                                          <p:spTgt spid="27659"/>
                                        </p:tgtEl>
                                        <p:attrNameLst>
                                          <p:attrName>style.visibility</p:attrName>
                                        </p:attrNameLst>
                                      </p:cBhvr>
                                      <p:to>
                                        <p:strVal val="visible"/>
                                      </p:to>
                                    </p:set>
                                    <p:anim calcmode="lin" valueType="num">
                                      <p:cBhvr>
                                        <p:cTn id="22" dur="500" fill="hold"/>
                                        <p:tgtEl>
                                          <p:spTgt spid="27659"/>
                                        </p:tgtEl>
                                        <p:attrNameLst>
                                          <p:attrName>ppt_w</p:attrName>
                                        </p:attrNameLst>
                                      </p:cBhvr>
                                      <p:tavLst>
                                        <p:tav tm="0">
                                          <p:val>
                                            <p:fltVal val="0"/>
                                          </p:val>
                                        </p:tav>
                                        <p:tav tm="100000">
                                          <p:val>
                                            <p:strVal val="#ppt_w"/>
                                          </p:val>
                                        </p:tav>
                                      </p:tavLst>
                                    </p:anim>
                                    <p:anim calcmode="lin" valueType="num">
                                      <p:cBhvr>
                                        <p:cTn id="23" dur="500" fill="hold"/>
                                        <p:tgtEl>
                                          <p:spTgt spid="27659"/>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23" presetClass="entr" presetSubtype="16" fill="hold" nodeType="afterEffect">
                                  <p:stCondLst>
                                    <p:cond delay="0"/>
                                  </p:stCondLst>
                                  <p:childTnLst>
                                    <p:set>
                                      <p:cBhvr>
                                        <p:cTn id="26" dur="1" fill="hold">
                                          <p:stCondLst>
                                            <p:cond delay="0"/>
                                          </p:stCondLst>
                                        </p:cTn>
                                        <p:tgtEl>
                                          <p:spTgt spid="27657"/>
                                        </p:tgtEl>
                                        <p:attrNameLst>
                                          <p:attrName>style.visibility</p:attrName>
                                        </p:attrNameLst>
                                      </p:cBhvr>
                                      <p:to>
                                        <p:strVal val="visible"/>
                                      </p:to>
                                    </p:set>
                                    <p:anim calcmode="lin" valueType="num">
                                      <p:cBhvr>
                                        <p:cTn id="27" dur="500" fill="hold"/>
                                        <p:tgtEl>
                                          <p:spTgt spid="27657"/>
                                        </p:tgtEl>
                                        <p:attrNameLst>
                                          <p:attrName>ppt_w</p:attrName>
                                        </p:attrNameLst>
                                      </p:cBhvr>
                                      <p:tavLst>
                                        <p:tav tm="0">
                                          <p:val>
                                            <p:fltVal val="0"/>
                                          </p:val>
                                        </p:tav>
                                        <p:tav tm="100000">
                                          <p:val>
                                            <p:strVal val="#ppt_w"/>
                                          </p:val>
                                        </p:tav>
                                      </p:tavLst>
                                    </p:anim>
                                    <p:anim calcmode="lin" valueType="num">
                                      <p:cBhvr>
                                        <p:cTn id="28" dur="500" fill="hold"/>
                                        <p:tgtEl>
                                          <p:spTgt spid="27657"/>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27661"/>
                                        </p:tgtEl>
                                        <p:attrNameLst>
                                          <p:attrName>style.visibility</p:attrName>
                                        </p:attrNameLst>
                                      </p:cBhvr>
                                      <p:to>
                                        <p:strVal val="visible"/>
                                      </p:to>
                                    </p:set>
                                    <p:anim calcmode="lin" valueType="num">
                                      <p:cBhvr>
                                        <p:cTn id="32" dur="500" fill="hold"/>
                                        <p:tgtEl>
                                          <p:spTgt spid="27661"/>
                                        </p:tgtEl>
                                        <p:attrNameLst>
                                          <p:attrName>ppt_w</p:attrName>
                                        </p:attrNameLst>
                                      </p:cBhvr>
                                      <p:tavLst>
                                        <p:tav tm="0">
                                          <p:val>
                                            <p:fltVal val="0"/>
                                          </p:val>
                                        </p:tav>
                                        <p:tav tm="100000">
                                          <p:val>
                                            <p:strVal val="#ppt_w"/>
                                          </p:val>
                                        </p:tav>
                                      </p:tavLst>
                                    </p:anim>
                                    <p:anim calcmode="lin" valueType="num">
                                      <p:cBhvr>
                                        <p:cTn id="33" dur="500" fill="hold"/>
                                        <p:tgtEl>
                                          <p:spTgt spid="27661"/>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27653"/>
                                        </p:tgtEl>
                                        <p:attrNameLst>
                                          <p:attrName>style.visibility</p:attrName>
                                        </p:attrNameLst>
                                      </p:cBhvr>
                                      <p:to>
                                        <p:strVal val="visible"/>
                                      </p:to>
                                    </p:set>
                                    <p:anim calcmode="lin" valueType="num">
                                      <p:cBhvr>
                                        <p:cTn id="37" dur="500" fill="hold"/>
                                        <p:tgtEl>
                                          <p:spTgt spid="27653"/>
                                        </p:tgtEl>
                                        <p:attrNameLst>
                                          <p:attrName>ppt_w</p:attrName>
                                        </p:attrNameLst>
                                      </p:cBhvr>
                                      <p:tavLst>
                                        <p:tav tm="0">
                                          <p:val>
                                            <p:fltVal val="0"/>
                                          </p:val>
                                        </p:tav>
                                        <p:tav tm="100000">
                                          <p:val>
                                            <p:strVal val="#ppt_w"/>
                                          </p:val>
                                        </p:tav>
                                      </p:tavLst>
                                    </p:anim>
                                    <p:anim calcmode="lin" valueType="num">
                                      <p:cBhvr>
                                        <p:cTn id="38" dur="500" fill="hold"/>
                                        <p:tgtEl>
                                          <p:spTgt spid="27653"/>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27654"/>
                                        </p:tgtEl>
                                        <p:attrNameLst>
                                          <p:attrName>style.visibility</p:attrName>
                                        </p:attrNameLst>
                                      </p:cBhvr>
                                      <p:to>
                                        <p:strVal val="visible"/>
                                      </p:to>
                                    </p:set>
                                    <p:anim calcmode="lin" valueType="num">
                                      <p:cBhvr>
                                        <p:cTn id="42" dur="500" fill="hold"/>
                                        <p:tgtEl>
                                          <p:spTgt spid="27654"/>
                                        </p:tgtEl>
                                        <p:attrNameLst>
                                          <p:attrName>ppt_w</p:attrName>
                                        </p:attrNameLst>
                                      </p:cBhvr>
                                      <p:tavLst>
                                        <p:tav tm="0">
                                          <p:val>
                                            <p:fltVal val="0"/>
                                          </p:val>
                                        </p:tav>
                                        <p:tav tm="100000">
                                          <p:val>
                                            <p:strVal val="#ppt_w"/>
                                          </p:val>
                                        </p:tav>
                                      </p:tavLst>
                                    </p:anim>
                                    <p:anim calcmode="lin" valueType="num">
                                      <p:cBhvr>
                                        <p:cTn id="43" dur="500" fill="hold"/>
                                        <p:tgtEl>
                                          <p:spTgt spid="276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5" name="Picture 15" descr="harmony04"/>
          <p:cNvPicPr>
            <a:picLocks noChangeAspect="1" noChangeArrowheads="1"/>
          </p:cNvPicPr>
          <p:nvPr/>
        </p:nvPicPr>
        <p:blipFill>
          <a:blip r:embed="rId2" cstate="print"/>
          <a:srcRect t="12532"/>
          <a:stretch>
            <a:fillRect/>
          </a:stretch>
        </p:blipFill>
        <p:spPr bwMode="auto">
          <a:xfrm>
            <a:off x="6111875" y="1484313"/>
            <a:ext cx="2468563" cy="3313112"/>
          </a:xfrm>
          <a:prstGeom prst="rect">
            <a:avLst/>
          </a:prstGeom>
          <a:noFill/>
        </p:spPr>
      </p:pic>
      <p:sp>
        <p:nvSpPr>
          <p:cNvPr id="25602" name="Rectangle 2"/>
          <p:cNvSpPr>
            <a:spLocks noGrp="1" noChangeArrowheads="1"/>
          </p:cNvSpPr>
          <p:nvPr>
            <p:ph type="title"/>
          </p:nvPr>
        </p:nvSpPr>
        <p:spPr>
          <a:xfrm>
            <a:off x="457200" y="260648"/>
            <a:ext cx="8229600" cy="1152128"/>
          </a:xfrm>
        </p:spPr>
        <p:txBody>
          <a:bodyPr/>
          <a:lstStyle/>
          <a:p>
            <a:r>
              <a:rPr lang="en-GB" dirty="0"/>
              <a:t>Harmonising Colours</a:t>
            </a:r>
          </a:p>
        </p:txBody>
      </p:sp>
      <p:sp>
        <p:nvSpPr>
          <p:cNvPr id="25603" name="Rectangle 3"/>
          <p:cNvSpPr>
            <a:spLocks noGrp="1" noChangeArrowheads="1"/>
          </p:cNvSpPr>
          <p:nvPr>
            <p:ph type="body" sz="half" idx="1"/>
          </p:nvPr>
        </p:nvSpPr>
        <p:spPr>
          <a:xfrm>
            <a:off x="457200" y="1981200"/>
            <a:ext cx="3538736" cy="4543425"/>
          </a:xfrm>
        </p:spPr>
        <p:txBody>
          <a:bodyPr/>
          <a:lstStyle/>
          <a:p>
            <a:r>
              <a:rPr lang="en-GB" sz="2800" dirty="0">
                <a:solidFill>
                  <a:srgbClr val="000000"/>
                </a:solidFill>
              </a:rPr>
              <a:t>When colours </a:t>
            </a:r>
            <a:r>
              <a:rPr lang="en-GB" sz="2800" u="sng" dirty="0">
                <a:solidFill>
                  <a:srgbClr val="000000"/>
                </a:solidFill>
              </a:rPr>
              <a:t>close</a:t>
            </a:r>
            <a:br>
              <a:rPr lang="en-GB" sz="2800" u="sng" dirty="0">
                <a:solidFill>
                  <a:srgbClr val="000000"/>
                </a:solidFill>
              </a:rPr>
            </a:br>
            <a:r>
              <a:rPr lang="en-GB" sz="2800" u="sng" dirty="0">
                <a:solidFill>
                  <a:srgbClr val="000000"/>
                </a:solidFill>
              </a:rPr>
              <a:t>to each other</a:t>
            </a:r>
            <a:r>
              <a:rPr lang="en-GB" sz="2800" dirty="0">
                <a:solidFill>
                  <a:srgbClr val="000000"/>
                </a:solidFill>
              </a:rPr>
              <a:t> on the  Colour Wheel are used in DESIGN.</a:t>
            </a:r>
            <a:br>
              <a:rPr lang="en-GB" sz="2800" dirty="0">
                <a:solidFill>
                  <a:srgbClr val="000000"/>
                </a:solidFill>
              </a:rPr>
            </a:br>
            <a:endParaRPr lang="en-GB" sz="2800" dirty="0">
              <a:solidFill>
                <a:srgbClr val="000000"/>
              </a:solidFill>
            </a:endParaRPr>
          </a:p>
          <a:p>
            <a:r>
              <a:rPr lang="en-GB" sz="2800" dirty="0">
                <a:solidFill>
                  <a:srgbClr val="000000"/>
                </a:solidFill>
              </a:rPr>
              <a:t>Easy on the eye.</a:t>
            </a:r>
            <a:br>
              <a:rPr lang="en-GB" sz="2800" dirty="0">
                <a:solidFill>
                  <a:srgbClr val="000000"/>
                </a:solidFill>
              </a:rPr>
            </a:br>
            <a:r>
              <a:rPr lang="en-GB" sz="2800" dirty="0">
                <a:solidFill>
                  <a:srgbClr val="000000"/>
                </a:solidFill>
              </a:rPr>
              <a:t>Creates a </a:t>
            </a:r>
            <a:br>
              <a:rPr lang="en-GB" sz="2800" dirty="0">
                <a:solidFill>
                  <a:srgbClr val="000000"/>
                </a:solidFill>
              </a:rPr>
            </a:br>
            <a:r>
              <a:rPr lang="en-GB" sz="2800" dirty="0">
                <a:solidFill>
                  <a:srgbClr val="000000"/>
                </a:solidFill>
              </a:rPr>
              <a:t>relaxing image.</a:t>
            </a:r>
          </a:p>
        </p:txBody>
      </p:sp>
      <p:pic>
        <p:nvPicPr>
          <p:cNvPr id="25613" name="Picture 13" descr="Picture2"/>
          <p:cNvPicPr>
            <a:picLocks noGrp="1" noChangeAspect="1" noChangeArrowheads="1"/>
          </p:cNvPicPr>
          <p:nvPr>
            <p:ph sz="quarter" idx="3"/>
          </p:nvPr>
        </p:nvPicPr>
        <p:blipFill>
          <a:blip r:embed="rId3" cstate="print"/>
          <a:srcRect/>
          <a:stretch>
            <a:fillRect/>
          </a:stretch>
        </p:blipFill>
        <p:spPr>
          <a:xfrm>
            <a:off x="3556000" y="4868863"/>
            <a:ext cx="5110163" cy="1573212"/>
          </a:xfrm>
          <a:noFill/>
          <a:ln/>
        </p:spPr>
      </p:pic>
      <p:pic>
        <p:nvPicPr>
          <p:cNvPr id="25614" name="Picture 14" descr="harmony06"/>
          <p:cNvPicPr>
            <a:picLocks noChangeAspect="1" noChangeArrowheads="1"/>
          </p:cNvPicPr>
          <p:nvPr/>
        </p:nvPicPr>
        <p:blipFill>
          <a:blip r:embed="rId4" cstate="print"/>
          <a:srcRect/>
          <a:stretch>
            <a:fillRect/>
          </a:stretch>
        </p:blipFill>
        <p:spPr bwMode="auto">
          <a:xfrm>
            <a:off x="4211638" y="3424238"/>
            <a:ext cx="1835150" cy="1377950"/>
          </a:xfrm>
          <a:prstGeom prst="rect">
            <a:avLst/>
          </a:prstGeom>
          <a:noFill/>
        </p:spPr>
      </p:pic>
      <p:pic>
        <p:nvPicPr>
          <p:cNvPr id="25617" name="Picture 17" descr="harmony05"/>
          <p:cNvPicPr>
            <a:picLocks noChangeAspect="1" noChangeArrowheads="1"/>
          </p:cNvPicPr>
          <p:nvPr/>
        </p:nvPicPr>
        <p:blipFill>
          <a:blip r:embed="rId5" cstate="print"/>
          <a:srcRect/>
          <a:stretch>
            <a:fillRect/>
          </a:stretch>
        </p:blipFill>
        <p:spPr bwMode="auto">
          <a:xfrm>
            <a:off x="4211638" y="1484313"/>
            <a:ext cx="1816100" cy="1873250"/>
          </a:xfrm>
          <a:prstGeom prst="rect">
            <a:avLst/>
          </a:prstGeom>
          <a:noFill/>
        </p:spPr>
      </p:pic>
      <p:grpSp>
        <p:nvGrpSpPr>
          <p:cNvPr id="2" name="Group 7"/>
          <p:cNvGrpSpPr/>
          <p:nvPr/>
        </p:nvGrpSpPr>
        <p:grpSpPr>
          <a:xfrm>
            <a:off x="0" y="6453336"/>
            <a:ext cx="8964488" cy="360040"/>
            <a:chOff x="0" y="6453336"/>
            <a:chExt cx="8964488" cy="360040"/>
          </a:xfrm>
          <a:solidFill>
            <a:srgbClr val="C00000"/>
          </a:solidFill>
        </p:grpSpPr>
        <p:sp>
          <p:nvSpPr>
            <p:cNvPr id="9" name="Rectangle 8"/>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 calcmode="lin" valueType="num">
                                      <p:cBhvr additive="base">
                                        <p:cTn id="12"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1000"/>
                                  </p:stCondLst>
                                  <p:childTnLst>
                                    <p:set>
                                      <p:cBhvr>
                                        <p:cTn id="16" dur="1" fill="hold">
                                          <p:stCondLst>
                                            <p:cond delay="0"/>
                                          </p:stCondLst>
                                        </p:cTn>
                                        <p:tgtEl>
                                          <p:spTgt spid="25613"/>
                                        </p:tgtEl>
                                        <p:attrNameLst>
                                          <p:attrName>style.visibility</p:attrName>
                                        </p:attrNameLst>
                                      </p:cBhvr>
                                      <p:to>
                                        <p:strVal val="visible"/>
                                      </p:to>
                                    </p:set>
                                    <p:anim calcmode="lin" valueType="num">
                                      <p:cBhvr>
                                        <p:cTn id="17" dur="500" fill="hold"/>
                                        <p:tgtEl>
                                          <p:spTgt spid="25613"/>
                                        </p:tgtEl>
                                        <p:attrNameLst>
                                          <p:attrName>ppt_w</p:attrName>
                                        </p:attrNameLst>
                                      </p:cBhvr>
                                      <p:tavLst>
                                        <p:tav tm="0">
                                          <p:val>
                                            <p:fltVal val="0"/>
                                          </p:val>
                                        </p:tav>
                                        <p:tav tm="100000">
                                          <p:val>
                                            <p:strVal val="#ppt_w"/>
                                          </p:val>
                                        </p:tav>
                                      </p:tavLst>
                                    </p:anim>
                                    <p:anim calcmode="lin" valueType="num">
                                      <p:cBhvr>
                                        <p:cTn id="18" dur="500" fill="hold"/>
                                        <p:tgtEl>
                                          <p:spTgt spid="25613"/>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nodeType="afterEffect">
                                  <p:stCondLst>
                                    <p:cond delay="0"/>
                                  </p:stCondLst>
                                  <p:childTnLst>
                                    <p:set>
                                      <p:cBhvr>
                                        <p:cTn id="21" dur="1" fill="hold">
                                          <p:stCondLst>
                                            <p:cond delay="0"/>
                                          </p:stCondLst>
                                        </p:cTn>
                                        <p:tgtEl>
                                          <p:spTgt spid="25615"/>
                                        </p:tgtEl>
                                        <p:attrNameLst>
                                          <p:attrName>style.visibility</p:attrName>
                                        </p:attrNameLst>
                                      </p:cBhvr>
                                      <p:to>
                                        <p:strVal val="visible"/>
                                      </p:to>
                                    </p:set>
                                    <p:anim calcmode="lin" valueType="num">
                                      <p:cBhvr>
                                        <p:cTn id="22" dur="500" fill="hold"/>
                                        <p:tgtEl>
                                          <p:spTgt spid="25615"/>
                                        </p:tgtEl>
                                        <p:attrNameLst>
                                          <p:attrName>ppt_w</p:attrName>
                                        </p:attrNameLst>
                                      </p:cBhvr>
                                      <p:tavLst>
                                        <p:tav tm="0">
                                          <p:val>
                                            <p:fltVal val="0"/>
                                          </p:val>
                                        </p:tav>
                                        <p:tav tm="100000">
                                          <p:val>
                                            <p:strVal val="#ppt_w"/>
                                          </p:val>
                                        </p:tav>
                                      </p:tavLst>
                                    </p:anim>
                                    <p:anim calcmode="lin" valueType="num">
                                      <p:cBhvr>
                                        <p:cTn id="23" dur="500" fill="hold"/>
                                        <p:tgtEl>
                                          <p:spTgt spid="25615"/>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3" presetClass="entr" presetSubtype="16" fill="hold" nodeType="afterEffect">
                                  <p:stCondLst>
                                    <p:cond delay="0"/>
                                  </p:stCondLst>
                                  <p:childTnLst>
                                    <p:set>
                                      <p:cBhvr>
                                        <p:cTn id="26" dur="1" fill="hold">
                                          <p:stCondLst>
                                            <p:cond delay="0"/>
                                          </p:stCondLst>
                                        </p:cTn>
                                        <p:tgtEl>
                                          <p:spTgt spid="25617"/>
                                        </p:tgtEl>
                                        <p:attrNameLst>
                                          <p:attrName>style.visibility</p:attrName>
                                        </p:attrNameLst>
                                      </p:cBhvr>
                                      <p:to>
                                        <p:strVal val="visible"/>
                                      </p:to>
                                    </p:set>
                                    <p:anim calcmode="lin" valueType="num">
                                      <p:cBhvr>
                                        <p:cTn id="27" dur="500" fill="hold"/>
                                        <p:tgtEl>
                                          <p:spTgt spid="25617"/>
                                        </p:tgtEl>
                                        <p:attrNameLst>
                                          <p:attrName>ppt_w</p:attrName>
                                        </p:attrNameLst>
                                      </p:cBhvr>
                                      <p:tavLst>
                                        <p:tav tm="0">
                                          <p:val>
                                            <p:fltVal val="0"/>
                                          </p:val>
                                        </p:tav>
                                        <p:tav tm="100000">
                                          <p:val>
                                            <p:strVal val="#ppt_w"/>
                                          </p:val>
                                        </p:tav>
                                      </p:tavLst>
                                    </p:anim>
                                    <p:anim calcmode="lin" valueType="num">
                                      <p:cBhvr>
                                        <p:cTn id="28" dur="500" fill="hold"/>
                                        <p:tgtEl>
                                          <p:spTgt spid="25617"/>
                                        </p:tgtEl>
                                        <p:attrNameLst>
                                          <p:attrName>ppt_h</p:attrName>
                                        </p:attrNameLst>
                                      </p:cBhvr>
                                      <p:tavLst>
                                        <p:tav tm="0">
                                          <p:val>
                                            <p:fltVal val="0"/>
                                          </p:val>
                                        </p:tav>
                                        <p:tav tm="100000">
                                          <p:val>
                                            <p:strVal val="#ppt_h"/>
                                          </p:val>
                                        </p:tav>
                                      </p:tavLst>
                                    </p:anim>
                                  </p:childTnLst>
                                </p:cTn>
                              </p:par>
                            </p:childTnLst>
                          </p:cTn>
                        </p:par>
                        <p:par>
                          <p:cTn id="29" fill="hold">
                            <p:stCondLst>
                              <p:cond delay="3500"/>
                            </p:stCondLst>
                            <p:childTnLst>
                              <p:par>
                                <p:cTn id="30" presetID="23" presetClass="entr" presetSubtype="16" fill="hold" nodeType="afterEffect">
                                  <p:stCondLst>
                                    <p:cond delay="0"/>
                                  </p:stCondLst>
                                  <p:childTnLst>
                                    <p:set>
                                      <p:cBhvr>
                                        <p:cTn id="31" dur="1" fill="hold">
                                          <p:stCondLst>
                                            <p:cond delay="0"/>
                                          </p:stCondLst>
                                        </p:cTn>
                                        <p:tgtEl>
                                          <p:spTgt spid="25614"/>
                                        </p:tgtEl>
                                        <p:attrNameLst>
                                          <p:attrName>style.visibility</p:attrName>
                                        </p:attrNameLst>
                                      </p:cBhvr>
                                      <p:to>
                                        <p:strVal val="visible"/>
                                      </p:to>
                                    </p:set>
                                    <p:anim calcmode="lin" valueType="num">
                                      <p:cBhvr>
                                        <p:cTn id="32" dur="500" fill="hold"/>
                                        <p:tgtEl>
                                          <p:spTgt spid="25614"/>
                                        </p:tgtEl>
                                        <p:attrNameLst>
                                          <p:attrName>ppt_w</p:attrName>
                                        </p:attrNameLst>
                                      </p:cBhvr>
                                      <p:tavLst>
                                        <p:tav tm="0">
                                          <p:val>
                                            <p:fltVal val="0"/>
                                          </p:val>
                                        </p:tav>
                                        <p:tav tm="100000">
                                          <p:val>
                                            <p:strVal val="#ppt_w"/>
                                          </p:val>
                                        </p:tav>
                                      </p:tavLst>
                                    </p:anim>
                                    <p:anim calcmode="lin" valueType="num">
                                      <p:cBhvr>
                                        <p:cTn id="33" dur="500" fill="hold"/>
                                        <p:tgtEl>
                                          <p:spTgt spid="256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6" name="Picture 14" descr="complimentary03"/>
          <p:cNvPicPr>
            <a:picLocks noChangeAspect="1" noChangeArrowheads="1"/>
          </p:cNvPicPr>
          <p:nvPr/>
        </p:nvPicPr>
        <p:blipFill>
          <a:blip r:embed="rId3" cstate="print"/>
          <a:srcRect l="16341" t="36281" r="32216" b="18788"/>
          <a:stretch>
            <a:fillRect/>
          </a:stretch>
        </p:blipFill>
        <p:spPr bwMode="auto">
          <a:xfrm>
            <a:off x="5651500" y="2924175"/>
            <a:ext cx="2952750" cy="1800225"/>
          </a:xfrm>
          <a:prstGeom prst="rect">
            <a:avLst/>
          </a:prstGeom>
          <a:noFill/>
        </p:spPr>
      </p:pic>
      <p:sp>
        <p:nvSpPr>
          <p:cNvPr id="23554" name="Rectangle 2"/>
          <p:cNvSpPr>
            <a:spLocks noGrp="1" noChangeArrowheads="1"/>
          </p:cNvSpPr>
          <p:nvPr>
            <p:ph type="title"/>
          </p:nvPr>
        </p:nvSpPr>
        <p:spPr>
          <a:xfrm>
            <a:off x="457200" y="260648"/>
            <a:ext cx="8229600" cy="1152128"/>
          </a:xfrm>
        </p:spPr>
        <p:txBody>
          <a:bodyPr/>
          <a:lstStyle/>
          <a:p>
            <a:r>
              <a:rPr lang="en-GB" dirty="0"/>
              <a:t>Contrasting Colours</a:t>
            </a:r>
          </a:p>
        </p:txBody>
      </p:sp>
      <p:sp>
        <p:nvSpPr>
          <p:cNvPr id="23555" name="Rectangle 3"/>
          <p:cNvSpPr>
            <a:spLocks noGrp="1" noChangeArrowheads="1"/>
          </p:cNvSpPr>
          <p:nvPr>
            <p:ph type="body" sz="half" idx="1"/>
          </p:nvPr>
        </p:nvSpPr>
        <p:spPr>
          <a:xfrm>
            <a:off x="457200" y="1981200"/>
            <a:ext cx="3250704" cy="4543425"/>
          </a:xfrm>
        </p:spPr>
        <p:txBody>
          <a:bodyPr/>
          <a:lstStyle/>
          <a:p>
            <a:r>
              <a:rPr lang="en-GB" sz="2800" dirty="0">
                <a:solidFill>
                  <a:srgbClr val="000000"/>
                </a:solidFill>
              </a:rPr>
              <a:t>When colours </a:t>
            </a:r>
            <a:r>
              <a:rPr lang="en-GB" sz="2800" u="sng" dirty="0">
                <a:solidFill>
                  <a:srgbClr val="000000"/>
                </a:solidFill>
              </a:rPr>
              <a:t>on opposite ends</a:t>
            </a:r>
            <a:r>
              <a:rPr lang="en-GB" sz="2800" dirty="0">
                <a:solidFill>
                  <a:srgbClr val="000000"/>
                </a:solidFill>
              </a:rPr>
              <a:t> of </a:t>
            </a:r>
            <a:br>
              <a:rPr lang="en-GB" sz="2800" dirty="0">
                <a:solidFill>
                  <a:srgbClr val="000000"/>
                </a:solidFill>
              </a:rPr>
            </a:br>
            <a:r>
              <a:rPr lang="en-GB" sz="2800" dirty="0">
                <a:solidFill>
                  <a:srgbClr val="000000"/>
                </a:solidFill>
              </a:rPr>
              <a:t>the Colour Wheel </a:t>
            </a:r>
            <a:br>
              <a:rPr lang="en-GB" sz="2800" dirty="0">
                <a:solidFill>
                  <a:srgbClr val="000000"/>
                </a:solidFill>
              </a:rPr>
            </a:br>
            <a:r>
              <a:rPr lang="en-GB" sz="2800" dirty="0">
                <a:solidFill>
                  <a:srgbClr val="000000"/>
                </a:solidFill>
              </a:rPr>
              <a:t>are used in </a:t>
            </a:r>
            <a:br>
              <a:rPr lang="en-GB" sz="2800" dirty="0">
                <a:solidFill>
                  <a:srgbClr val="000000"/>
                </a:solidFill>
              </a:rPr>
            </a:br>
            <a:r>
              <a:rPr lang="en-GB" sz="2800" dirty="0">
                <a:solidFill>
                  <a:srgbClr val="000000"/>
                </a:solidFill>
              </a:rPr>
              <a:t>DESIGN.</a:t>
            </a:r>
            <a:br>
              <a:rPr lang="en-GB" sz="2800" dirty="0">
                <a:solidFill>
                  <a:srgbClr val="000000"/>
                </a:solidFill>
              </a:rPr>
            </a:br>
            <a:endParaRPr lang="en-GB" sz="2800" dirty="0"/>
          </a:p>
          <a:p>
            <a:r>
              <a:rPr lang="en-GB" sz="2800" dirty="0"/>
              <a:t>Varying balance between colours creates different effects.</a:t>
            </a:r>
          </a:p>
        </p:txBody>
      </p:sp>
      <p:pic>
        <p:nvPicPr>
          <p:cNvPr id="23558" name="Picture 6" descr="Complementary color example."/>
          <p:cNvPicPr>
            <a:picLocks noChangeArrowheads="1"/>
          </p:cNvPicPr>
          <p:nvPr/>
        </p:nvPicPr>
        <p:blipFill>
          <a:blip r:embed="rId4" cstate="print"/>
          <a:srcRect/>
          <a:stretch>
            <a:fillRect/>
          </a:stretch>
        </p:blipFill>
        <p:spPr bwMode="auto">
          <a:xfrm>
            <a:off x="6300788" y="1844675"/>
            <a:ext cx="2233612" cy="960438"/>
          </a:xfrm>
          <a:prstGeom prst="rect">
            <a:avLst/>
          </a:prstGeom>
          <a:noFill/>
        </p:spPr>
      </p:pic>
      <p:pic>
        <p:nvPicPr>
          <p:cNvPr id="23559" name="Picture 7" descr="Contrasting color example."/>
          <p:cNvPicPr>
            <a:picLocks noChangeArrowheads="1"/>
          </p:cNvPicPr>
          <p:nvPr/>
        </p:nvPicPr>
        <p:blipFill>
          <a:blip r:embed="rId5" cstate="print"/>
          <a:srcRect/>
          <a:stretch>
            <a:fillRect/>
          </a:stretch>
        </p:blipFill>
        <p:spPr bwMode="auto">
          <a:xfrm>
            <a:off x="3779838" y="1839913"/>
            <a:ext cx="2376487" cy="960437"/>
          </a:xfrm>
          <a:prstGeom prst="rect">
            <a:avLst/>
          </a:prstGeom>
          <a:noFill/>
        </p:spPr>
      </p:pic>
      <p:grpSp>
        <p:nvGrpSpPr>
          <p:cNvPr id="2" name="Group 13"/>
          <p:cNvGrpSpPr>
            <a:grpSpLocks/>
          </p:cNvGrpSpPr>
          <p:nvPr/>
        </p:nvGrpSpPr>
        <p:grpSpPr bwMode="auto">
          <a:xfrm>
            <a:off x="3554413" y="4818063"/>
            <a:ext cx="5121275" cy="1706562"/>
            <a:chOff x="2152" y="2840"/>
            <a:chExt cx="3226" cy="1075"/>
          </a:xfrm>
        </p:grpSpPr>
        <p:pic>
          <p:nvPicPr>
            <p:cNvPr id="23563" name="Picture 11" descr="Picture1"/>
            <p:cNvPicPr>
              <a:picLocks noChangeAspect="1" noChangeArrowheads="1"/>
            </p:cNvPicPr>
            <p:nvPr/>
          </p:nvPicPr>
          <p:blipFill>
            <a:blip r:embed="rId6" cstate="print"/>
            <a:srcRect/>
            <a:stretch>
              <a:fillRect/>
            </a:stretch>
          </p:blipFill>
          <p:spPr bwMode="auto">
            <a:xfrm>
              <a:off x="2154" y="2840"/>
              <a:ext cx="3224" cy="1075"/>
            </a:xfrm>
            <a:prstGeom prst="rect">
              <a:avLst/>
            </a:prstGeom>
            <a:noFill/>
            <a:ln/>
            <a:effectLst/>
          </p:spPr>
        </p:pic>
        <p:pic>
          <p:nvPicPr>
            <p:cNvPr id="23564" name="Picture 12" descr="complimentary01"/>
            <p:cNvPicPr>
              <a:picLocks noChangeAspect="1" noChangeArrowheads="1"/>
            </p:cNvPicPr>
            <p:nvPr/>
          </p:nvPicPr>
          <p:blipFill>
            <a:blip r:embed="rId7" cstate="print"/>
            <a:srcRect/>
            <a:stretch>
              <a:fillRect/>
            </a:stretch>
          </p:blipFill>
          <p:spPr bwMode="auto">
            <a:xfrm>
              <a:off x="2152" y="2870"/>
              <a:ext cx="1318" cy="923"/>
            </a:xfrm>
            <a:prstGeom prst="rect">
              <a:avLst/>
            </a:prstGeom>
            <a:noFill/>
          </p:spPr>
        </p:pic>
      </p:grpSp>
      <p:pic>
        <p:nvPicPr>
          <p:cNvPr id="23557" name="Picture 5" descr="volcano"/>
          <p:cNvPicPr>
            <a:picLocks noGrp="1" noChangeArrowheads="1"/>
          </p:cNvPicPr>
          <p:nvPr>
            <p:ph sz="quarter" idx="2"/>
          </p:nvPr>
        </p:nvPicPr>
        <p:blipFill>
          <a:blip r:embed="rId8" cstate="print"/>
          <a:srcRect/>
          <a:stretch>
            <a:fillRect/>
          </a:stretch>
        </p:blipFill>
        <p:spPr>
          <a:xfrm>
            <a:off x="3779838" y="2924175"/>
            <a:ext cx="1800225" cy="1795463"/>
          </a:xfrm>
          <a:noFill/>
          <a:ln/>
        </p:spPr>
      </p:pic>
      <p:grpSp>
        <p:nvGrpSpPr>
          <p:cNvPr id="3" name="Group 10"/>
          <p:cNvGrpSpPr/>
          <p:nvPr/>
        </p:nvGrpSpPr>
        <p:grpSpPr>
          <a:xfrm>
            <a:off x="0" y="6453336"/>
            <a:ext cx="8964488" cy="360040"/>
            <a:chOff x="0" y="6453336"/>
            <a:chExt cx="8964488" cy="360040"/>
          </a:xfrm>
          <a:solidFill>
            <a:srgbClr val="C00000"/>
          </a:solidFill>
        </p:grpSpPr>
        <p:sp>
          <p:nvSpPr>
            <p:cNvPr id="12" name="Rectangle 11"/>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calcmode="lin" valueType="num">
                                      <p:cBhvr additive="base">
                                        <p:cTn id="12"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nodeType="afterEffect">
                                  <p:stCondLst>
                                    <p:cond delay="0"/>
                                  </p:stCondLst>
                                  <p:childTnLst>
                                    <p:set>
                                      <p:cBhvr>
                                        <p:cTn id="21" dur="1" fill="hold">
                                          <p:stCondLst>
                                            <p:cond delay="0"/>
                                          </p:stCondLst>
                                        </p:cTn>
                                        <p:tgtEl>
                                          <p:spTgt spid="23566"/>
                                        </p:tgtEl>
                                        <p:attrNameLst>
                                          <p:attrName>style.visibility</p:attrName>
                                        </p:attrNameLst>
                                      </p:cBhvr>
                                      <p:to>
                                        <p:strVal val="visible"/>
                                      </p:to>
                                    </p:set>
                                    <p:anim calcmode="lin" valueType="num">
                                      <p:cBhvr>
                                        <p:cTn id="22" dur="500" fill="hold"/>
                                        <p:tgtEl>
                                          <p:spTgt spid="23566"/>
                                        </p:tgtEl>
                                        <p:attrNameLst>
                                          <p:attrName>ppt_w</p:attrName>
                                        </p:attrNameLst>
                                      </p:cBhvr>
                                      <p:tavLst>
                                        <p:tav tm="0">
                                          <p:val>
                                            <p:fltVal val="0"/>
                                          </p:val>
                                        </p:tav>
                                        <p:tav tm="100000">
                                          <p:val>
                                            <p:strVal val="#ppt_w"/>
                                          </p:val>
                                        </p:tav>
                                      </p:tavLst>
                                    </p:anim>
                                    <p:anim calcmode="lin" valueType="num">
                                      <p:cBhvr>
                                        <p:cTn id="23" dur="500" fill="hold"/>
                                        <p:tgtEl>
                                          <p:spTgt spid="2356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3" presetClass="entr" presetSubtype="16" fill="hold" nodeType="afterEffect">
                                  <p:stCondLst>
                                    <p:cond delay="0"/>
                                  </p:stCondLst>
                                  <p:childTnLst>
                                    <p:set>
                                      <p:cBhvr>
                                        <p:cTn id="26" dur="1" fill="hold">
                                          <p:stCondLst>
                                            <p:cond delay="0"/>
                                          </p:stCondLst>
                                        </p:cTn>
                                        <p:tgtEl>
                                          <p:spTgt spid="23557"/>
                                        </p:tgtEl>
                                        <p:attrNameLst>
                                          <p:attrName>style.visibility</p:attrName>
                                        </p:attrNameLst>
                                      </p:cBhvr>
                                      <p:to>
                                        <p:strVal val="visible"/>
                                      </p:to>
                                    </p:set>
                                    <p:anim calcmode="lin" valueType="num">
                                      <p:cBhvr>
                                        <p:cTn id="27" dur="500" fill="hold"/>
                                        <p:tgtEl>
                                          <p:spTgt spid="23557"/>
                                        </p:tgtEl>
                                        <p:attrNameLst>
                                          <p:attrName>ppt_w</p:attrName>
                                        </p:attrNameLst>
                                      </p:cBhvr>
                                      <p:tavLst>
                                        <p:tav tm="0">
                                          <p:val>
                                            <p:fltVal val="0"/>
                                          </p:val>
                                        </p:tav>
                                        <p:tav tm="100000">
                                          <p:val>
                                            <p:strVal val="#ppt_w"/>
                                          </p:val>
                                        </p:tav>
                                      </p:tavLst>
                                    </p:anim>
                                    <p:anim calcmode="lin" valueType="num">
                                      <p:cBhvr>
                                        <p:cTn id="28" dur="500" fill="hold"/>
                                        <p:tgtEl>
                                          <p:spTgt spid="23557"/>
                                        </p:tgtEl>
                                        <p:attrNameLst>
                                          <p:attrName>ppt_h</p:attrName>
                                        </p:attrNameLst>
                                      </p:cBhvr>
                                      <p:tavLst>
                                        <p:tav tm="0">
                                          <p:val>
                                            <p:fltVal val="0"/>
                                          </p:val>
                                        </p:tav>
                                        <p:tav tm="100000">
                                          <p:val>
                                            <p:strVal val="#ppt_h"/>
                                          </p:val>
                                        </p:tav>
                                      </p:tavLst>
                                    </p:anim>
                                  </p:childTnLst>
                                </p:cTn>
                              </p:par>
                            </p:childTnLst>
                          </p:cTn>
                        </p:par>
                        <p:par>
                          <p:cTn id="29" fill="hold">
                            <p:stCondLst>
                              <p:cond delay="3500"/>
                            </p:stCondLst>
                            <p:childTnLst>
                              <p:par>
                                <p:cTn id="30" presetID="23" presetClass="entr" presetSubtype="16" fill="hold" nodeType="afterEffect">
                                  <p:stCondLst>
                                    <p:cond delay="0"/>
                                  </p:stCondLst>
                                  <p:childTnLst>
                                    <p:set>
                                      <p:cBhvr>
                                        <p:cTn id="31" dur="1" fill="hold">
                                          <p:stCondLst>
                                            <p:cond delay="0"/>
                                          </p:stCondLst>
                                        </p:cTn>
                                        <p:tgtEl>
                                          <p:spTgt spid="23559"/>
                                        </p:tgtEl>
                                        <p:attrNameLst>
                                          <p:attrName>style.visibility</p:attrName>
                                        </p:attrNameLst>
                                      </p:cBhvr>
                                      <p:to>
                                        <p:strVal val="visible"/>
                                      </p:to>
                                    </p:set>
                                    <p:anim calcmode="lin" valueType="num">
                                      <p:cBhvr>
                                        <p:cTn id="32" dur="500" fill="hold"/>
                                        <p:tgtEl>
                                          <p:spTgt spid="23559"/>
                                        </p:tgtEl>
                                        <p:attrNameLst>
                                          <p:attrName>ppt_w</p:attrName>
                                        </p:attrNameLst>
                                      </p:cBhvr>
                                      <p:tavLst>
                                        <p:tav tm="0">
                                          <p:val>
                                            <p:fltVal val="0"/>
                                          </p:val>
                                        </p:tav>
                                        <p:tav tm="100000">
                                          <p:val>
                                            <p:strVal val="#ppt_w"/>
                                          </p:val>
                                        </p:tav>
                                      </p:tavLst>
                                    </p:anim>
                                    <p:anim calcmode="lin" valueType="num">
                                      <p:cBhvr>
                                        <p:cTn id="33" dur="500" fill="hold"/>
                                        <p:tgtEl>
                                          <p:spTgt spid="23559"/>
                                        </p:tgtEl>
                                        <p:attrNameLst>
                                          <p:attrName>ppt_h</p:attrName>
                                        </p:attrNameLst>
                                      </p:cBhvr>
                                      <p:tavLst>
                                        <p:tav tm="0">
                                          <p:val>
                                            <p:fltVal val="0"/>
                                          </p:val>
                                        </p:tav>
                                        <p:tav tm="100000">
                                          <p:val>
                                            <p:strVal val="#ppt_h"/>
                                          </p:val>
                                        </p:tav>
                                      </p:tavLst>
                                    </p:anim>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3558"/>
                                        </p:tgtEl>
                                        <p:attrNameLst>
                                          <p:attrName>style.visibility</p:attrName>
                                        </p:attrNameLst>
                                      </p:cBhvr>
                                      <p:to>
                                        <p:strVal val="visible"/>
                                      </p:to>
                                    </p:set>
                                    <p:anim calcmode="lin" valueType="num">
                                      <p:cBhvr>
                                        <p:cTn id="37" dur="500" fill="hold"/>
                                        <p:tgtEl>
                                          <p:spTgt spid="23558"/>
                                        </p:tgtEl>
                                        <p:attrNameLst>
                                          <p:attrName>ppt_w</p:attrName>
                                        </p:attrNameLst>
                                      </p:cBhvr>
                                      <p:tavLst>
                                        <p:tav tm="0">
                                          <p:val>
                                            <p:fltVal val="0"/>
                                          </p:val>
                                        </p:tav>
                                        <p:tav tm="100000">
                                          <p:val>
                                            <p:strVal val="#ppt_w"/>
                                          </p:val>
                                        </p:tav>
                                      </p:tavLst>
                                    </p:anim>
                                    <p:anim calcmode="lin" valueType="num">
                                      <p:cBhvr>
                                        <p:cTn id="38" dur="5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Aesthetics: Case Studies</a:t>
            </a:r>
            <a:endParaRPr lang="en-US"/>
          </a:p>
        </p:txBody>
      </p:sp>
      <p:sp>
        <p:nvSpPr>
          <p:cNvPr id="21507" name="Rectangle 3"/>
          <p:cNvSpPr>
            <a:spLocks noGrp="1" noChangeArrowheads="1"/>
          </p:cNvSpPr>
          <p:nvPr>
            <p:ph idx="1"/>
          </p:nvPr>
        </p:nvSpPr>
        <p:spPr/>
        <p:txBody>
          <a:bodyPr/>
          <a:lstStyle/>
          <a:p>
            <a:r>
              <a:rPr lang="en-GB"/>
              <a:t>Choose any product that you feel could have been chosen for its aesthetic properties. Discuss the features of the product with regard to the items listed below. (Use sketches to illustrate your product.)</a:t>
            </a:r>
          </a:p>
          <a:p>
            <a:endParaRPr lang="en-US"/>
          </a:p>
        </p:txBody>
      </p:sp>
      <p:sp>
        <p:nvSpPr>
          <p:cNvPr id="21508" name="Rectangle 4"/>
          <p:cNvSpPr>
            <a:spLocks noChangeArrowheads="1"/>
          </p:cNvSpPr>
          <p:nvPr/>
        </p:nvSpPr>
        <p:spPr bwMode="auto">
          <a:xfrm>
            <a:off x="1258888" y="4797152"/>
            <a:ext cx="6481762" cy="915987"/>
          </a:xfrm>
          <a:prstGeom prst="rect">
            <a:avLst/>
          </a:prstGeom>
          <a:noFill/>
          <a:ln w="9525">
            <a:noFill/>
            <a:miter lim="800000"/>
            <a:headEnd/>
            <a:tailEnd/>
          </a:ln>
          <a:effectLst/>
        </p:spPr>
        <p:txBody>
          <a:bodyPr>
            <a:spAutoFit/>
          </a:bodyPr>
          <a:lstStyle/>
          <a:p>
            <a:pPr eaLnBrk="1" hangingPunct="1"/>
            <a:r>
              <a:rPr lang="en-GB" b="1"/>
              <a:t>Line	Shape (2D)	Form (3D)	Proportion Contrast     Harmony	Pattern	Texture  Material	  Colour	Light</a:t>
            </a:r>
          </a:p>
        </p:txBody>
      </p:sp>
      <p:grpSp>
        <p:nvGrpSpPr>
          <p:cNvPr id="2" name="Group 4"/>
          <p:cNvGrpSpPr/>
          <p:nvPr/>
        </p:nvGrpSpPr>
        <p:grpSpPr>
          <a:xfrm>
            <a:off x="0" y="6453336"/>
            <a:ext cx="8964488" cy="360040"/>
            <a:chOff x="0" y="6453336"/>
            <a:chExt cx="8964488" cy="360040"/>
          </a:xfrm>
          <a:solidFill>
            <a:srgbClr val="C00000"/>
          </a:solidFill>
        </p:grpSpPr>
        <p:sp>
          <p:nvSpPr>
            <p:cNvPr id="6" name="Rectangle 5"/>
            <p:cNvSpPr/>
            <p:nvPr/>
          </p:nvSpPr>
          <p:spPr>
            <a:xfrm>
              <a:off x="0" y="6453336"/>
              <a:ext cx="752432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descr="Untitled-1.png">
            <a:hlinkClick r:id="rId2" action="ppaction://hlinkpres?slideindex=1&amp;slidetitle="/>
          </p:cNvPr>
          <p:cNvPicPr>
            <a:picLocks noChangeAspect="1"/>
          </p:cNvPicPr>
          <p:nvPr/>
        </p:nvPicPr>
        <p:blipFill>
          <a:blip r:embed="rId3" cstate="print"/>
          <a:stretch>
            <a:fillRect/>
          </a:stretch>
        </p:blipFill>
        <p:spPr>
          <a:xfrm>
            <a:off x="7442413" y="6299270"/>
            <a:ext cx="1701587" cy="55873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mtClean="0"/>
              <a:t>Ergonomics</a:t>
            </a:r>
            <a:endParaRPr lang="en-US" dirty="0"/>
          </a:p>
        </p:txBody>
      </p:sp>
      <p:sp>
        <p:nvSpPr>
          <p:cNvPr id="10242" name="Rectangle 3"/>
          <p:cNvSpPr>
            <a:spLocks noGrp="1" noChangeArrowheads="1"/>
          </p:cNvSpPr>
          <p:nvPr>
            <p:ph idx="1"/>
          </p:nvPr>
        </p:nvSpPr>
        <p:spPr/>
        <p:txBody>
          <a:bodyPr>
            <a:normAutofit lnSpcReduction="10000"/>
          </a:bodyPr>
          <a:lstStyle/>
          <a:p>
            <a:r>
              <a:rPr lang="en-GB" dirty="0" smtClean="0"/>
              <a:t>The study of </a:t>
            </a:r>
            <a:r>
              <a:rPr lang="en-GB" u="sng" dirty="0" smtClean="0">
                <a:solidFill>
                  <a:srgbClr val="FF0000"/>
                </a:solidFill>
              </a:rPr>
              <a:t>how humans interact with their environment and the products they use</a:t>
            </a:r>
            <a:r>
              <a:rPr lang="en-GB" dirty="0" smtClean="0"/>
              <a:t>.</a:t>
            </a:r>
          </a:p>
          <a:p>
            <a:r>
              <a:rPr lang="en-US" dirty="0" smtClean="0"/>
              <a:t>The science of designing the job, equipment, and workplace to fit the worker. </a:t>
            </a:r>
          </a:p>
          <a:p>
            <a:r>
              <a:rPr lang="en-US" dirty="0" smtClean="0"/>
              <a:t>Necessary to prevent repetitive strain injuries, which can develop over time and can lead to long-term disability. </a:t>
            </a:r>
            <a:endParaRPr lang="en-GB" dirty="0" smtClean="0"/>
          </a:p>
          <a:p>
            <a:r>
              <a:rPr lang="en-GB" sz="1800" dirty="0" smtClean="0"/>
              <a:t>Alternative link:</a:t>
            </a:r>
          </a:p>
          <a:p>
            <a:pPr lvl="1"/>
            <a:r>
              <a:rPr lang="en-GB" sz="1800" dirty="0" smtClean="0">
                <a:hlinkClick r:id="rId2"/>
              </a:rPr>
              <a:t>http://prezi.com/7nhchhj9rzf7/present/?auth_key=gzp8hh9&amp;follow=nglbjimbfy5o</a:t>
            </a:r>
            <a:endParaRPr lang="en-GB" sz="1800" dirty="0" smtClean="0"/>
          </a:p>
          <a:p>
            <a:endParaRPr lang="en-US" dirty="0"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b="1" dirty="0" smtClean="0"/>
              <a:t>Ergonomics</a:t>
            </a:r>
            <a:endParaRPr lang="en-US" b="1" dirty="0"/>
          </a:p>
        </p:txBody>
      </p:sp>
      <p:sp>
        <p:nvSpPr>
          <p:cNvPr id="11266" name="Rectangle 3"/>
          <p:cNvSpPr>
            <a:spLocks noGrp="1" noChangeArrowheads="1"/>
          </p:cNvSpPr>
          <p:nvPr>
            <p:ph idx="1"/>
          </p:nvPr>
        </p:nvSpPr>
        <p:spPr>
          <a:xfrm>
            <a:off x="457200" y="1600201"/>
            <a:ext cx="8229600" cy="820688"/>
          </a:xfrm>
        </p:spPr>
        <p:txBody>
          <a:bodyPr>
            <a:normAutofit fontScale="85000" lnSpcReduction="10000"/>
          </a:bodyPr>
          <a:lstStyle/>
          <a:p>
            <a:r>
              <a:rPr lang="en-GB" dirty="0" smtClean="0"/>
              <a:t>Ergonomics can be sub-divided into three main areas:</a:t>
            </a:r>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3"/>
          <p:cNvGrpSpPr/>
          <p:nvPr/>
        </p:nvGrpSpPr>
        <p:grpSpPr>
          <a:xfrm>
            <a:off x="323528" y="4581128"/>
            <a:ext cx="2808312" cy="936104"/>
            <a:chOff x="323528" y="4581128"/>
            <a:chExt cx="2808312" cy="936104"/>
          </a:xfrm>
        </p:grpSpPr>
        <p:sp>
          <p:nvSpPr>
            <p:cNvPr id="16" name="Oval 15"/>
            <p:cNvSpPr/>
            <p:nvPr/>
          </p:nvSpPr>
          <p:spPr>
            <a:xfrm>
              <a:off x="323528" y="4581128"/>
              <a:ext cx="2808312" cy="936104"/>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95536" y="4797152"/>
              <a:ext cx="266451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Anthropometrics</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4" name="Group 24"/>
          <p:cNvGrpSpPr/>
          <p:nvPr/>
        </p:nvGrpSpPr>
        <p:grpSpPr>
          <a:xfrm>
            <a:off x="3203848" y="4581128"/>
            <a:ext cx="2808312" cy="936104"/>
            <a:chOff x="3203848" y="4581128"/>
            <a:chExt cx="2808312" cy="936104"/>
          </a:xfrm>
        </p:grpSpPr>
        <p:sp>
          <p:nvSpPr>
            <p:cNvPr id="17" name="Oval 16"/>
            <p:cNvSpPr/>
            <p:nvPr/>
          </p:nvSpPr>
          <p:spPr>
            <a:xfrm>
              <a:off x="3203848" y="4581128"/>
              <a:ext cx="2808312" cy="936104"/>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707904" y="4797152"/>
              <a:ext cx="182453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Physiology</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0" name="Group 25"/>
          <p:cNvGrpSpPr/>
          <p:nvPr/>
        </p:nvGrpSpPr>
        <p:grpSpPr>
          <a:xfrm>
            <a:off x="6084168" y="4581128"/>
            <a:ext cx="2808312" cy="936104"/>
            <a:chOff x="6084168" y="4581128"/>
            <a:chExt cx="2808312" cy="936104"/>
          </a:xfrm>
        </p:grpSpPr>
        <p:sp>
          <p:nvSpPr>
            <p:cNvPr id="18" name="Oval 17"/>
            <p:cNvSpPr/>
            <p:nvPr/>
          </p:nvSpPr>
          <p:spPr>
            <a:xfrm>
              <a:off x="6084168" y="4581128"/>
              <a:ext cx="2808312" cy="936104"/>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516216" y="4797152"/>
              <a:ext cx="191110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Psychology</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27" name="Notched Right Arrow 26"/>
          <p:cNvSpPr/>
          <p:nvPr/>
        </p:nvSpPr>
        <p:spPr>
          <a:xfrm rot="5400000">
            <a:off x="3851920" y="3717032"/>
            <a:ext cx="1440160"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Notched Right Arrow 27"/>
          <p:cNvSpPr/>
          <p:nvPr/>
        </p:nvSpPr>
        <p:spPr>
          <a:xfrm rot="2296211">
            <a:off x="5481791" y="3763539"/>
            <a:ext cx="2160240"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Notched Right Arrow 31"/>
          <p:cNvSpPr/>
          <p:nvPr/>
        </p:nvSpPr>
        <p:spPr>
          <a:xfrm rot="19303789" flipH="1">
            <a:off x="1593360" y="3763538"/>
            <a:ext cx="2160240"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34"/>
          <p:cNvGrpSpPr/>
          <p:nvPr/>
        </p:nvGrpSpPr>
        <p:grpSpPr>
          <a:xfrm>
            <a:off x="3131840" y="2492896"/>
            <a:ext cx="2952328" cy="936104"/>
            <a:chOff x="3131840" y="2492896"/>
            <a:chExt cx="2952328" cy="936104"/>
          </a:xfrm>
        </p:grpSpPr>
        <p:sp>
          <p:nvSpPr>
            <p:cNvPr id="33" name="Rounded Rectangle 32"/>
            <p:cNvSpPr/>
            <p:nvPr/>
          </p:nvSpPr>
          <p:spPr>
            <a:xfrm>
              <a:off x="3131840" y="2492896"/>
              <a:ext cx="2952328" cy="936104"/>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378653" y="2628201"/>
              <a:ext cx="255390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Ergonomics</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40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45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50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par>
                          <p:cTn id="28" fill="hold">
                            <p:stCondLst>
                              <p:cond delay="6500"/>
                            </p:stCondLst>
                            <p:childTnLst>
                              <p:par>
                                <p:cTn id="29" presetID="2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http://cdn.digitaltrends.com/wp-content/uploads/2012/03/new-ipad.jpg"/>
          <p:cNvPicPr>
            <a:picLocks noChangeAspect="1" noChangeArrowheads="1"/>
          </p:cNvPicPr>
          <p:nvPr/>
        </p:nvPicPr>
        <p:blipFill>
          <a:blip r:embed="rId2" cstate="print"/>
          <a:srcRect/>
          <a:stretch>
            <a:fillRect/>
          </a:stretch>
        </p:blipFill>
        <p:spPr bwMode="auto">
          <a:xfrm>
            <a:off x="4427984" y="4077072"/>
            <a:ext cx="4388446" cy="2357913"/>
          </a:xfrm>
          <a:prstGeom prst="rect">
            <a:avLst/>
          </a:prstGeom>
          <a:noFill/>
        </p:spPr>
      </p:pic>
      <p:sp>
        <p:nvSpPr>
          <p:cNvPr id="12290" name="Rectangle 2"/>
          <p:cNvSpPr>
            <a:spLocks noGrp="1" noChangeArrowheads="1"/>
          </p:cNvSpPr>
          <p:nvPr>
            <p:ph type="title"/>
          </p:nvPr>
        </p:nvSpPr>
        <p:spPr/>
        <p:txBody>
          <a:bodyPr/>
          <a:lstStyle/>
          <a:p>
            <a:r>
              <a:rPr lang="en-GB" smtClean="0"/>
              <a:t>Niche Marketing</a:t>
            </a:r>
            <a:endParaRPr lang="en-GB"/>
          </a:p>
        </p:txBody>
      </p:sp>
      <p:sp>
        <p:nvSpPr>
          <p:cNvPr id="12291" name="Rectangle 3"/>
          <p:cNvSpPr>
            <a:spLocks noGrp="1" noChangeArrowheads="1"/>
          </p:cNvSpPr>
          <p:nvPr>
            <p:ph idx="1"/>
          </p:nvPr>
        </p:nvSpPr>
        <p:spPr/>
        <p:txBody>
          <a:bodyPr/>
          <a:lstStyle/>
          <a:p>
            <a:r>
              <a:rPr lang="en-GB" dirty="0" smtClean="0"/>
              <a:t>Identifying a group of customers and targeting a product to meet their specific needs. </a:t>
            </a:r>
          </a:p>
          <a:p>
            <a:r>
              <a:rPr lang="en-GB" dirty="0" smtClean="0"/>
              <a:t>If a manufacturer identifies a new niche and is the first to develop a product then they will have a monopoly in sales and will achieve 100% market share.</a:t>
            </a:r>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smtClean="0"/>
              <a:t>Ergonomics - </a:t>
            </a:r>
            <a:r>
              <a:rPr lang="en-GB" b="1" dirty="0" smtClean="0"/>
              <a:t>Anthropometrics</a:t>
            </a:r>
            <a:endParaRPr lang="en-US" b="1" dirty="0"/>
          </a:p>
        </p:txBody>
      </p:sp>
      <p:sp>
        <p:nvSpPr>
          <p:cNvPr id="12290" name="Rectangle 3"/>
          <p:cNvSpPr>
            <a:spLocks noGrp="1" noChangeArrowheads="1"/>
          </p:cNvSpPr>
          <p:nvPr>
            <p:ph idx="1"/>
          </p:nvPr>
        </p:nvSpPr>
        <p:spPr/>
        <p:txBody>
          <a:bodyPr>
            <a:normAutofit lnSpcReduction="10000"/>
          </a:bodyPr>
          <a:lstStyle/>
          <a:p>
            <a:r>
              <a:rPr lang="en-GB" dirty="0" smtClean="0"/>
              <a:t>Involves the measurements of the human body. A survey is made of around 1 million people between the ages of about 19 – 65 with every relevant part of the body being recorded. </a:t>
            </a:r>
          </a:p>
          <a:p>
            <a:r>
              <a:rPr lang="en-GB" dirty="0" smtClean="0"/>
              <a:t>This information is then compiled to make charts called ‘</a:t>
            </a:r>
            <a:r>
              <a:rPr lang="en-GB" u="sng" dirty="0" smtClean="0">
                <a:solidFill>
                  <a:srgbClr val="FF0000"/>
                </a:solidFill>
              </a:rPr>
              <a:t>Anthropometric data tables</a:t>
            </a:r>
            <a:r>
              <a:rPr lang="en-GB" dirty="0" smtClean="0"/>
              <a:t>’ which show us what the smallest, largest and average sizes are.</a:t>
            </a:r>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linhansen.files.wordpress.com/2009/10/scan0079.jpg"/>
          <p:cNvPicPr>
            <a:picLocks noChangeAspect="1" noChangeArrowheads="1"/>
          </p:cNvPicPr>
          <p:nvPr/>
        </p:nvPicPr>
        <p:blipFill>
          <a:blip r:embed="rId2" cstate="print"/>
          <a:srcRect l="7750" t="5901" r="12178" b="38521"/>
          <a:stretch>
            <a:fillRect/>
          </a:stretch>
        </p:blipFill>
        <p:spPr bwMode="auto">
          <a:xfrm>
            <a:off x="3936007" y="504056"/>
            <a:ext cx="5207993" cy="5229200"/>
          </a:xfrm>
          <a:prstGeom prst="rect">
            <a:avLst/>
          </a:prstGeom>
          <a:noFill/>
        </p:spPr>
      </p:pic>
      <p:sp>
        <p:nvSpPr>
          <p:cNvPr id="3" name="Content Placeholder 2"/>
          <p:cNvSpPr>
            <a:spLocks noGrp="1"/>
          </p:cNvSpPr>
          <p:nvPr>
            <p:ph idx="1"/>
          </p:nvPr>
        </p:nvSpPr>
        <p:spPr>
          <a:xfrm>
            <a:off x="457200" y="764704"/>
            <a:ext cx="3466728" cy="5361459"/>
          </a:xfrm>
        </p:spPr>
        <p:txBody>
          <a:bodyPr>
            <a:normAutofit fontScale="85000" lnSpcReduction="20000"/>
          </a:bodyPr>
          <a:lstStyle/>
          <a:p>
            <a:r>
              <a:rPr lang="en-GB" dirty="0" smtClean="0"/>
              <a:t>Designers only use information from the </a:t>
            </a:r>
            <a:r>
              <a:rPr lang="en-GB" u="sng" dirty="0" smtClean="0">
                <a:solidFill>
                  <a:srgbClr val="FF0000"/>
                </a:solidFill>
              </a:rPr>
              <a:t>5th to the 95th </a:t>
            </a:r>
            <a:r>
              <a:rPr lang="en-GB" dirty="0" smtClean="0"/>
              <a:t>percentile. </a:t>
            </a:r>
          </a:p>
          <a:p>
            <a:r>
              <a:rPr lang="en-GB" dirty="0" smtClean="0"/>
              <a:t>They want to be able to </a:t>
            </a:r>
            <a:r>
              <a:rPr lang="en-GB" u="sng" dirty="0" smtClean="0">
                <a:solidFill>
                  <a:srgbClr val="FF0000"/>
                </a:solidFill>
              </a:rPr>
              <a:t>cater for as many people as possible</a:t>
            </a:r>
            <a:r>
              <a:rPr lang="en-GB" dirty="0" smtClean="0"/>
              <a:t>. </a:t>
            </a:r>
          </a:p>
          <a:p>
            <a:r>
              <a:rPr lang="en-GB" dirty="0" smtClean="0"/>
              <a:t>People from the 0 – 5 percentile and those from the 96th – 100th percentile are seen as being too extreme, i.e. too small and too big.</a:t>
            </a:r>
          </a:p>
        </p:txBody>
      </p:sp>
      <p:grpSp>
        <p:nvGrpSpPr>
          <p:cNvPr id="2" name="Group 4"/>
          <p:cNvGrpSpPr/>
          <p:nvPr/>
        </p:nvGrpSpPr>
        <p:grpSpPr>
          <a:xfrm>
            <a:off x="0" y="6453336"/>
            <a:ext cx="8964488" cy="360040"/>
            <a:chOff x="0" y="6453336"/>
            <a:chExt cx="8964488" cy="360040"/>
          </a:xfrm>
        </p:grpSpPr>
        <p:sp>
          <p:nvSpPr>
            <p:cNvPr id="6" name="Rectangle 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fontAlgn="auto">
              <a:spcAft>
                <a:spcPts val="0"/>
              </a:spcAft>
              <a:defRPr/>
            </a:pPr>
            <a:r>
              <a:rPr lang="en-GB" dirty="0"/>
              <a:t>Ergonomics - </a:t>
            </a:r>
            <a:r>
              <a:rPr lang="en-GB" b="1" dirty="0"/>
              <a:t>Anthropometrics</a:t>
            </a:r>
            <a:endParaRPr lang="en-US" b="1" dirty="0"/>
          </a:p>
        </p:txBody>
      </p:sp>
      <p:pic>
        <p:nvPicPr>
          <p:cNvPr id="13315" name="Picture 4"/>
          <p:cNvPicPr>
            <a:picLocks noChangeAspect="1" noChangeArrowheads="1"/>
          </p:cNvPicPr>
          <p:nvPr/>
        </p:nvPicPr>
        <p:blipFill>
          <a:blip r:embed="rId2" cstate="print"/>
          <a:srcRect/>
          <a:stretch>
            <a:fillRect/>
          </a:stretch>
        </p:blipFill>
        <p:spPr bwMode="auto">
          <a:xfrm>
            <a:off x="468313" y="1989138"/>
            <a:ext cx="2162175" cy="1847850"/>
          </a:xfrm>
          <a:prstGeom prst="rect">
            <a:avLst/>
          </a:prstGeom>
          <a:noFill/>
          <a:ln w="9525">
            <a:noFill/>
            <a:miter lim="800000"/>
            <a:headEnd/>
            <a:tailEnd/>
          </a:ln>
        </p:spPr>
      </p:pic>
      <p:pic>
        <p:nvPicPr>
          <p:cNvPr id="13316" name="Picture 5"/>
          <p:cNvPicPr>
            <a:picLocks noChangeAspect="1" noChangeArrowheads="1"/>
          </p:cNvPicPr>
          <p:nvPr/>
        </p:nvPicPr>
        <p:blipFill>
          <a:blip r:embed="rId3" cstate="print"/>
          <a:srcRect/>
          <a:stretch>
            <a:fillRect/>
          </a:stretch>
        </p:blipFill>
        <p:spPr bwMode="auto">
          <a:xfrm>
            <a:off x="468313" y="4005263"/>
            <a:ext cx="1762125" cy="762000"/>
          </a:xfrm>
          <a:prstGeom prst="rect">
            <a:avLst/>
          </a:prstGeom>
          <a:noFill/>
          <a:ln w="9525">
            <a:noFill/>
            <a:miter lim="800000"/>
            <a:headEnd/>
            <a:tailEnd/>
          </a:ln>
        </p:spPr>
      </p:pic>
      <p:pic>
        <p:nvPicPr>
          <p:cNvPr id="13317" name="Picture 6"/>
          <p:cNvPicPr>
            <a:picLocks noChangeAspect="1" noChangeArrowheads="1"/>
          </p:cNvPicPr>
          <p:nvPr/>
        </p:nvPicPr>
        <p:blipFill>
          <a:blip r:embed="rId4" cstate="print"/>
          <a:srcRect/>
          <a:stretch>
            <a:fillRect/>
          </a:stretch>
        </p:blipFill>
        <p:spPr bwMode="auto">
          <a:xfrm>
            <a:off x="3203575" y="1989138"/>
            <a:ext cx="4962525" cy="3981450"/>
          </a:xfrm>
          <a:prstGeom prst="rect">
            <a:avLst/>
          </a:prstGeom>
          <a:noFill/>
          <a:ln w="9525">
            <a:noFill/>
            <a:miter lim="800000"/>
            <a:headEnd/>
            <a:tailEnd/>
          </a:ln>
        </p:spPr>
      </p:pic>
      <p:grpSp>
        <p:nvGrpSpPr>
          <p:cNvPr id="2"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http://www.primexl.com.au/assets/Page-images/_resampled/ResizedImage265264-Managing-Fatigue.jpg"/>
          <p:cNvPicPr>
            <a:picLocks noChangeAspect="1" noChangeArrowheads="1"/>
          </p:cNvPicPr>
          <p:nvPr/>
        </p:nvPicPr>
        <p:blipFill>
          <a:blip r:embed="rId2" cstate="print"/>
          <a:srcRect/>
          <a:stretch>
            <a:fillRect/>
          </a:stretch>
        </p:blipFill>
        <p:spPr bwMode="auto">
          <a:xfrm>
            <a:off x="6619875" y="0"/>
            <a:ext cx="2524125" cy="2514600"/>
          </a:xfrm>
          <a:prstGeom prst="rect">
            <a:avLst/>
          </a:prstGeom>
          <a:noFill/>
        </p:spPr>
      </p:pic>
      <p:sp>
        <p:nvSpPr>
          <p:cNvPr id="5122" name="Rectangle 2"/>
          <p:cNvSpPr>
            <a:spLocks noGrp="1" noChangeArrowheads="1"/>
          </p:cNvSpPr>
          <p:nvPr>
            <p:ph type="title"/>
          </p:nvPr>
        </p:nvSpPr>
        <p:spPr/>
        <p:txBody>
          <a:bodyPr/>
          <a:lstStyle/>
          <a:p>
            <a:r>
              <a:rPr lang="en-GB" dirty="0" smtClean="0"/>
              <a:t>Ergonomics - </a:t>
            </a:r>
            <a:r>
              <a:rPr lang="en-GB" b="1" dirty="0" smtClean="0"/>
              <a:t>Physiology</a:t>
            </a:r>
            <a:endParaRPr lang="en-US" b="1" dirty="0"/>
          </a:p>
        </p:txBody>
      </p:sp>
      <p:sp>
        <p:nvSpPr>
          <p:cNvPr id="14338" name="Rectangle 3"/>
          <p:cNvSpPr>
            <a:spLocks noGrp="1" noChangeArrowheads="1"/>
          </p:cNvSpPr>
          <p:nvPr>
            <p:ph idx="1"/>
          </p:nvPr>
        </p:nvSpPr>
        <p:spPr>
          <a:xfrm>
            <a:off x="457200" y="1600200"/>
            <a:ext cx="5338936" cy="4525963"/>
          </a:xfrm>
        </p:spPr>
        <p:txBody>
          <a:bodyPr>
            <a:normAutofit fontScale="92500" lnSpcReduction="10000"/>
          </a:bodyPr>
          <a:lstStyle/>
          <a:p>
            <a:r>
              <a:rPr lang="en-GB" dirty="0" smtClean="0"/>
              <a:t>The study of the systems within the human body, their responses, limitations and capabilities. </a:t>
            </a:r>
          </a:p>
          <a:p>
            <a:r>
              <a:rPr lang="en-GB" dirty="0" smtClean="0"/>
              <a:t>Designers may have to consider strength, fatigue, muscle control, colour perception, hearing capabilities and other features when designing for people.</a:t>
            </a:r>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410" name="Picture 2" descr="http://1.bp.blogspot.com/-5XGBmedyOeA/Tfa9y8khnNI/AAAAAAAAA5g/xljsl5rynjQ/s1600/strength_magazine.gif"/>
          <p:cNvPicPr>
            <a:picLocks noChangeAspect="1" noChangeArrowheads="1"/>
          </p:cNvPicPr>
          <p:nvPr/>
        </p:nvPicPr>
        <p:blipFill>
          <a:blip r:embed="rId3" cstate="print"/>
          <a:srcRect/>
          <a:stretch>
            <a:fillRect/>
          </a:stretch>
        </p:blipFill>
        <p:spPr bwMode="auto">
          <a:xfrm rot="2250657">
            <a:off x="5755224" y="1592646"/>
            <a:ext cx="3238500" cy="431482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80">
                                          <p:stCondLst>
                                            <p:cond delay="0"/>
                                          </p:stCondLst>
                                        </p:cTn>
                                        <p:tgtEl>
                                          <p:spTgt spid="17410"/>
                                        </p:tgtEl>
                                      </p:cBhvr>
                                    </p:animEffect>
                                    <p:anim calcmode="lin" valueType="num">
                                      <p:cBhvr>
                                        <p:cTn id="8"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10"/>
                                        </p:tgtEl>
                                      </p:cBhvr>
                                      <p:to x="100000" y="60000"/>
                                    </p:animScale>
                                    <p:animScale>
                                      <p:cBhvr>
                                        <p:cTn id="14" dur="166" decel="50000">
                                          <p:stCondLst>
                                            <p:cond delay="676"/>
                                          </p:stCondLst>
                                        </p:cTn>
                                        <p:tgtEl>
                                          <p:spTgt spid="17410"/>
                                        </p:tgtEl>
                                      </p:cBhvr>
                                      <p:to x="100000" y="100000"/>
                                    </p:animScale>
                                    <p:animScale>
                                      <p:cBhvr>
                                        <p:cTn id="15" dur="26">
                                          <p:stCondLst>
                                            <p:cond delay="1312"/>
                                          </p:stCondLst>
                                        </p:cTn>
                                        <p:tgtEl>
                                          <p:spTgt spid="17410"/>
                                        </p:tgtEl>
                                      </p:cBhvr>
                                      <p:to x="100000" y="80000"/>
                                    </p:animScale>
                                    <p:animScale>
                                      <p:cBhvr>
                                        <p:cTn id="16" dur="166" decel="50000">
                                          <p:stCondLst>
                                            <p:cond delay="1338"/>
                                          </p:stCondLst>
                                        </p:cTn>
                                        <p:tgtEl>
                                          <p:spTgt spid="17410"/>
                                        </p:tgtEl>
                                      </p:cBhvr>
                                      <p:to x="100000" y="100000"/>
                                    </p:animScale>
                                    <p:animScale>
                                      <p:cBhvr>
                                        <p:cTn id="17" dur="26">
                                          <p:stCondLst>
                                            <p:cond delay="1642"/>
                                          </p:stCondLst>
                                        </p:cTn>
                                        <p:tgtEl>
                                          <p:spTgt spid="17410"/>
                                        </p:tgtEl>
                                      </p:cBhvr>
                                      <p:to x="100000" y="90000"/>
                                    </p:animScale>
                                    <p:animScale>
                                      <p:cBhvr>
                                        <p:cTn id="18" dur="166" decel="50000">
                                          <p:stCondLst>
                                            <p:cond delay="1668"/>
                                          </p:stCondLst>
                                        </p:cTn>
                                        <p:tgtEl>
                                          <p:spTgt spid="17410"/>
                                        </p:tgtEl>
                                      </p:cBhvr>
                                      <p:to x="100000" y="100000"/>
                                    </p:animScale>
                                    <p:animScale>
                                      <p:cBhvr>
                                        <p:cTn id="19" dur="26">
                                          <p:stCondLst>
                                            <p:cond delay="1808"/>
                                          </p:stCondLst>
                                        </p:cTn>
                                        <p:tgtEl>
                                          <p:spTgt spid="17410"/>
                                        </p:tgtEl>
                                      </p:cBhvr>
                                      <p:to x="100000" y="95000"/>
                                    </p:animScale>
                                    <p:animScale>
                                      <p:cBhvr>
                                        <p:cTn id="20" dur="166" decel="50000">
                                          <p:stCondLst>
                                            <p:cond delay="1834"/>
                                          </p:stCondLst>
                                        </p:cTn>
                                        <p:tgtEl>
                                          <p:spTgt spid="17410"/>
                                        </p:tgtEl>
                                      </p:cBhvr>
                                      <p:to x="100000" y="100000"/>
                                    </p:animScale>
                                  </p:childTnLst>
                                </p:cTn>
                              </p:par>
                            </p:childTnLst>
                          </p:cTn>
                        </p:par>
                        <p:par>
                          <p:cTn id="21" fill="hold">
                            <p:stCondLst>
                              <p:cond delay="2000"/>
                            </p:stCondLst>
                            <p:childTnLst>
                              <p:par>
                                <p:cTn id="22" presetID="37" presetClass="entr" presetSubtype="0" fill="hold" nodeType="afterEffect">
                                  <p:stCondLst>
                                    <p:cond delay="1000"/>
                                  </p:stCondLst>
                                  <p:childTnLst>
                                    <p:set>
                                      <p:cBhvr>
                                        <p:cTn id="23" dur="1" fill="hold">
                                          <p:stCondLst>
                                            <p:cond delay="0"/>
                                          </p:stCondLst>
                                        </p:cTn>
                                        <p:tgtEl>
                                          <p:spTgt spid="17418"/>
                                        </p:tgtEl>
                                        <p:attrNameLst>
                                          <p:attrName>style.visibility</p:attrName>
                                        </p:attrNameLst>
                                      </p:cBhvr>
                                      <p:to>
                                        <p:strVal val="visible"/>
                                      </p:to>
                                    </p:set>
                                    <p:animEffect transition="in" filter="fade">
                                      <p:cBhvr>
                                        <p:cTn id="24" dur="1000"/>
                                        <p:tgtEl>
                                          <p:spTgt spid="17418"/>
                                        </p:tgtEl>
                                      </p:cBhvr>
                                    </p:animEffect>
                                    <p:anim calcmode="lin" valueType="num">
                                      <p:cBhvr>
                                        <p:cTn id="25" dur="1000" fill="hold"/>
                                        <p:tgtEl>
                                          <p:spTgt spid="17418"/>
                                        </p:tgtEl>
                                        <p:attrNameLst>
                                          <p:attrName>ppt_x</p:attrName>
                                        </p:attrNameLst>
                                      </p:cBhvr>
                                      <p:tavLst>
                                        <p:tav tm="0">
                                          <p:val>
                                            <p:strVal val="#ppt_x"/>
                                          </p:val>
                                        </p:tav>
                                        <p:tav tm="100000">
                                          <p:val>
                                            <p:strVal val="#ppt_x"/>
                                          </p:val>
                                        </p:tav>
                                      </p:tavLst>
                                    </p:anim>
                                    <p:anim calcmode="lin" valueType="num">
                                      <p:cBhvr>
                                        <p:cTn id="26" dur="900" decel="100000" fill="hold"/>
                                        <p:tgtEl>
                                          <p:spTgt spid="174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74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Ergonomics - </a:t>
            </a:r>
            <a:r>
              <a:rPr lang="en-GB" b="1" dirty="0" smtClean="0"/>
              <a:t>Physiology</a:t>
            </a:r>
            <a:endParaRPr lang="en-GB" b="1" dirty="0"/>
          </a:p>
        </p:txBody>
      </p:sp>
      <p:sp>
        <p:nvSpPr>
          <p:cNvPr id="3" name="Content Placeholder 2"/>
          <p:cNvSpPr>
            <a:spLocks noGrp="1"/>
          </p:cNvSpPr>
          <p:nvPr>
            <p:ph idx="1"/>
          </p:nvPr>
        </p:nvSpPr>
        <p:spPr/>
        <p:txBody>
          <a:bodyPr>
            <a:normAutofit fontScale="85000" lnSpcReduction="20000"/>
          </a:bodyPr>
          <a:lstStyle/>
          <a:p>
            <a:r>
              <a:rPr lang="en-GB" smtClean="0"/>
              <a:t>For example, when designing the braking system for a car it must be able to be operated effectively by all drivers. Anthropometric information must therefore be gathered about the strength of people’s legs, as well as on lever and hydraulic systems designed to suit the forces required.</a:t>
            </a:r>
          </a:p>
          <a:p>
            <a:endParaRPr lang="en-GB" smtClean="0"/>
          </a:p>
          <a:p>
            <a:r>
              <a:rPr lang="en-GB" smtClean="0"/>
              <a:t>The legs are used for the repetitive tasks in driving such as applying the brakes and the clutch because they are much stronger than arms and hands, which are more nimble and better suited to finer controls like using the steering wheel or adjusting the volume on the radio.</a:t>
            </a: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www.indiavisitinformation.com/romantic-poetry/Y/images/eyes.jpg"/>
          <p:cNvPicPr>
            <a:picLocks noChangeAspect="1" noChangeArrowheads="1"/>
          </p:cNvPicPr>
          <p:nvPr/>
        </p:nvPicPr>
        <p:blipFill>
          <a:blip r:embed="rId2" cstate="print"/>
          <a:srcRect l="33307" t="27690"/>
          <a:stretch>
            <a:fillRect/>
          </a:stretch>
        </p:blipFill>
        <p:spPr bwMode="auto">
          <a:xfrm>
            <a:off x="0" y="0"/>
            <a:ext cx="2915816" cy="2327971"/>
          </a:xfrm>
          <a:prstGeom prst="rect">
            <a:avLst/>
          </a:prstGeom>
          <a:noFill/>
        </p:spPr>
      </p:pic>
      <p:sp>
        <p:nvSpPr>
          <p:cNvPr id="6146" name="Rectangle 2"/>
          <p:cNvSpPr>
            <a:spLocks noGrp="1" noChangeArrowheads="1"/>
          </p:cNvSpPr>
          <p:nvPr>
            <p:ph type="title"/>
          </p:nvPr>
        </p:nvSpPr>
        <p:spPr/>
        <p:txBody>
          <a:bodyPr/>
          <a:lstStyle/>
          <a:p>
            <a:r>
              <a:rPr lang="en-GB" dirty="0" smtClean="0"/>
              <a:t>Ergonomics - </a:t>
            </a:r>
            <a:r>
              <a:rPr lang="en-GB" b="1" dirty="0" smtClean="0"/>
              <a:t>Psychology</a:t>
            </a:r>
            <a:endParaRPr lang="en-US" b="1" dirty="0"/>
          </a:p>
        </p:txBody>
      </p:sp>
      <p:sp>
        <p:nvSpPr>
          <p:cNvPr id="15362" name="Rectangle 3"/>
          <p:cNvSpPr>
            <a:spLocks noGrp="1" noChangeArrowheads="1"/>
          </p:cNvSpPr>
          <p:nvPr>
            <p:ph idx="1"/>
          </p:nvPr>
        </p:nvSpPr>
        <p:spPr/>
        <p:txBody>
          <a:bodyPr>
            <a:normAutofit fontScale="85000" lnSpcReduction="10000"/>
          </a:bodyPr>
          <a:lstStyle/>
          <a:p>
            <a:r>
              <a:rPr lang="en-GB" smtClean="0"/>
              <a:t>Psychology is concerned with the human mind and the way it works. Human senses (sight, hearing, smell, touch, taste) are continually being stimulated and send messages to the brain where they are processed. Some signals are ignored while others provoke a rapid response, some are interpreted accurately whereas others may be misunderstood. </a:t>
            </a:r>
          </a:p>
          <a:p>
            <a:endParaRPr lang="en-GB" smtClean="0"/>
          </a:p>
          <a:p>
            <a:r>
              <a:rPr lang="en-GB" smtClean="0"/>
              <a:t>Understanding some of these processes involved in the interpretation activity proves to be vital in the development of a good design.</a:t>
            </a:r>
            <a:endParaRPr lang="en-GB" dirty="0"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4" descr="http://www.blackheatheyecare.co.uk/images/hearing_image.png"/>
          <p:cNvPicPr>
            <a:picLocks noChangeAspect="1" noChangeArrowheads="1"/>
          </p:cNvPicPr>
          <p:nvPr/>
        </p:nvPicPr>
        <p:blipFill>
          <a:blip r:embed="rId3" cstate="print"/>
          <a:srcRect/>
          <a:stretch>
            <a:fillRect/>
          </a:stretch>
        </p:blipFill>
        <p:spPr bwMode="auto">
          <a:xfrm>
            <a:off x="7762206" y="1"/>
            <a:ext cx="1381794" cy="1916832"/>
          </a:xfrm>
          <a:prstGeom prst="rect">
            <a:avLst/>
          </a:prstGeom>
          <a:noFill/>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Ergonomics - </a:t>
            </a:r>
            <a:r>
              <a:rPr lang="en-GB" b="1" dirty="0" smtClean="0"/>
              <a:t>Psychology</a:t>
            </a:r>
            <a:endParaRPr lang="en-GB" b="1" dirty="0"/>
          </a:p>
        </p:txBody>
      </p:sp>
      <p:sp>
        <p:nvSpPr>
          <p:cNvPr id="3" name="Content Placeholder 2"/>
          <p:cNvSpPr>
            <a:spLocks noGrp="1"/>
          </p:cNvSpPr>
          <p:nvPr>
            <p:ph idx="1"/>
          </p:nvPr>
        </p:nvSpPr>
        <p:spPr/>
        <p:txBody>
          <a:bodyPr/>
          <a:lstStyle/>
          <a:p>
            <a:r>
              <a:rPr lang="en-GB" smtClean="0"/>
              <a:t>An example of psychology being taken into consideration at the design stage is mobile-phone buttons. When you press the button, you ‘know’ that you have pressed it because it makes a ‘click’ sound or it lights up or makes a noise. The phone does not need to do this to operate, but these features are included because it makes it easier for us to use.</a:t>
            </a:r>
            <a:endParaRPr lang="en-GB" dirty="0" smtClean="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mtClean="0"/>
              <a:t>Task</a:t>
            </a:r>
            <a:endParaRPr lang="en-US"/>
          </a:p>
        </p:txBody>
      </p:sp>
      <p:sp>
        <p:nvSpPr>
          <p:cNvPr id="16386" name="Rectangle 3"/>
          <p:cNvSpPr>
            <a:spLocks noGrp="1" noChangeArrowheads="1"/>
          </p:cNvSpPr>
          <p:nvPr>
            <p:ph idx="1"/>
          </p:nvPr>
        </p:nvSpPr>
        <p:spPr/>
        <p:txBody>
          <a:bodyPr>
            <a:normAutofit fontScale="77500" lnSpcReduction="20000"/>
          </a:bodyPr>
          <a:lstStyle/>
          <a:p>
            <a:r>
              <a:rPr lang="en-GB" smtClean="0"/>
              <a:t>Why is an adjustable chair a better option for someone who works at a desk all day?</a:t>
            </a:r>
          </a:p>
          <a:p>
            <a:endParaRPr lang="en-GB" smtClean="0"/>
          </a:p>
          <a:p>
            <a:r>
              <a:rPr lang="en-GB" smtClean="0"/>
              <a:t>What other issues affect the fact that most school chairs are non-adjustable?</a:t>
            </a:r>
          </a:p>
          <a:p>
            <a:endParaRPr lang="en-GB" smtClean="0"/>
          </a:p>
          <a:p>
            <a:r>
              <a:rPr lang="en-GB" smtClean="0"/>
              <a:t>What physiological issues need to be considered in the design of a laptop computer?</a:t>
            </a:r>
          </a:p>
          <a:p>
            <a:endParaRPr lang="en-GB" smtClean="0"/>
          </a:p>
          <a:p>
            <a:r>
              <a:rPr lang="en-GB" smtClean="0"/>
              <a:t>What areas of a kettle suggest that psychological issues have been considered to make it a more ‘user friendly’ product?</a:t>
            </a:r>
          </a:p>
          <a:p>
            <a:endParaRPr lang="en-US" dirty="0"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descr="Untitled-1.png">
            <a:hlinkClick r:id="rId2" action="ppaction://hlinkpres?slideindex=1&amp;slidetitle="/>
          </p:cNvPr>
          <p:cNvPicPr>
            <a:picLocks noChangeAspect="1"/>
          </p:cNvPicPr>
          <p:nvPr/>
        </p:nvPicPr>
        <p:blipFill>
          <a:blip r:embed="rId3" cstate="print"/>
          <a:stretch>
            <a:fillRect/>
          </a:stretch>
        </p:blipFill>
        <p:spPr>
          <a:xfrm>
            <a:off x="7442413" y="6299270"/>
            <a:ext cx="1701587" cy="55873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mtClean="0"/>
              <a:t>Niche Marketing</a:t>
            </a:r>
            <a:endParaRPr lang="en-GB"/>
          </a:p>
        </p:txBody>
      </p:sp>
      <p:sp>
        <p:nvSpPr>
          <p:cNvPr id="13315" name="Rectangle 3"/>
          <p:cNvSpPr>
            <a:spLocks noGrp="1" noChangeArrowheads="1"/>
          </p:cNvSpPr>
          <p:nvPr>
            <p:ph idx="1"/>
          </p:nvPr>
        </p:nvSpPr>
        <p:spPr/>
        <p:txBody>
          <a:bodyPr/>
          <a:lstStyle/>
          <a:p>
            <a:r>
              <a:rPr lang="en-GB" smtClean="0"/>
              <a:t>Most manufacturers, whether big or small, carefully target particular market niches in order to maximise sales.   </a:t>
            </a:r>
          </a:p>
          <a:p>
            <a:r>
              <a:rPr lang="en-GB" smtClean="0"/>
              <a:t>HP, for example, markets all-in-one machines that print, fax and scan to segments of the home office market, while targeting larger businesses for higher-priced, single-function units.</a:t>
            </a:r>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t>Niche Marketing</a:t>
            </a:r>
            <a:endParaRPr lang="en-GB"/>
          </a:p>
        </p:txBody>
      </p:sp>
      <p:sp>
        <p:nvSpPr>
          <p:cNvPr id="14339" name="Rectangle 3"/>
          <p:cNvSpPr>
            <a:spLocks noGrp="1" noChangeArrowheads="1"/>
          </p:cNvSpPr>
          <p:nvPr>
            <p:ph idx="1"/>
          </p:nvPr>
        </p:nvSpPr>
        <p:spPr/>
        <p:txBody>
          <a:bodyPr>
            <a:normAutofit fontScale="92500" lnSpcReduction="10000"/>
          </a:bodyPr>
          <a:lstStyle/>
          <a:p>
            <a:r>
              <a:rPr lang="en-GB" smtClean="0"/>
              <a:t>Can be extremely cost-effective.  </a:t>
            </a:r>
          </a:p>
          <a:p>
            <a:r>
              <a:rPr lang="en-GB" smtClean="0"/>
              <a:t>For instance, a manufacturer may target the product to a particular demographic group, such as teenagers.  </a:t>
            </a:r>
          </a:p>
          <a:p>
            <a:pPr lvl="1"/>
            <a:r>
              <a:rPr lang="en-GB" smtClean="0"/>
              <a:t>The company could advertise on radio or TV stations, which have considerably lower rates than those which cater for broader audiences.  </a:t>
            </a:r>
          </a:p>
          <a:p>
            <a:pPr lvl="1"/>
            <a:r>
              <a:rPr lang="en-GB" smtClean="0"/>
              <a:t>The marketing budget would go a lot further, allowing the manufacturer to advertise with greater frequency or to use a more comprehensive media mix. </a:t>
            </a:r>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mtClean="0"/>
              <a:t>Niche Marketing</a:t>
            </a:r>
            <a:endParaRPr lang="en-GB"/>
          </a:p>
        </p:txBody>
      </p:sp>
      <p:sp>
        <p:nvSpPr>
          <p:cNvPr id="15363" name="Rectangle 3"/>
          <p:cNvSpPr>
            <a:spLocks noGrp="1" noChangeArrowheads="1"/>
          </p:cNvSpPr>
          <p:nvPr>
            <p:ph idx="1"/>
          </p:nvPr>
        </p:nvSpPr>
        <p:spPr/>
        <p:txBody>
          <a:bodyPr/>
          <a:lstStyle/>
          <a:p>
            <a:r>
              <a:rPr lang="en-GB" smtClean="0"/>
              <a:t>Can be a low-risk way to grow a business, as long as the company follows the three basis rules:</a:t>
            </a:r>
          </a:p>
          <a:p>
            <a:pPr lvl="1"/>
            <a:r>
              <a:rPr lang="en-GB" smtClean="0"/>
              <a:t>Meet the customers’ unique needs</a:t>
            </a:r>
          </a:p>
          <a:p>
            <a:pPr lvl="1"/>
            <a:r>
              <a:rPr lang="en-GB" smtClean="0"/>
              <a:t>Say the right thing</a:t>
            </a:r>
            <a:endParaRPr lang="en-US" smtClean="0"/>
          </a:p>
          <a:p>
            <a:pPr lvl="1"/>
            <a:r>
              <a:rPr lang="en-GB" smtClean="0"/>
              <a:t>Always test-market</a:t>
            </a:r>
          </a:p>
          <a:p>
            <a:pPr lvl="1"/>
            <a:endParaRPr lang="en-GB" smtClean="0"/>
          </a:p>
          <a:p>
            <a:pPr lvl="1"/>
            <a:endParaRPr lang="en-US" smtClean="0"/>
          </a:p>
          <a:p>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562</TotalTime>
  <Words>2929</Words>
  <Application>Microsoft Office PowerPoint</Application>
  <PresentationFormat>On-screen Show (4:3)</PresentationFormat>
  <Paragraphs>312</Paragraphs>
  <Slides>67</Slides>
  <Notes>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Social Expectations</vt:lpstr>
      <vt:lpstr>Social Expectations</vt:lpstr>
      <vt:lpstr>Social Expectations</vt:lpstr>
      <vt:lpstr>Social Expectations</vt:lpstr>
      <vt:lpstr>Social Expectations</vt:lpstr>
      <vt:lpstr>Niche Marketing</vt:lpstr>
      <vt:lpstr>Niche Marketing</vt:lpstr>
      <vt:lpstr>Niche Marketing</vt:lpstr>
      <vt:lpstr>Niche Marketing</vt:lpstr>
      <vt:lpstr>Niche Marketing</vt:lpstr>
      <vt:lpstr>Market Research</vt:lpstr>
      <vt:lpstr>Market Research</vt:lpstr>
      <vt:lpstr>Market Research</vt:lpstr>
      <vt:lpstr>Market Research</vt:lpstr>
      <vt:lpstr>Market Research</vt:lpstr>
      <vt:lpstr>Defining the Market</vt:lpstr>
      <vt:lpstr>Defining the Market</vt:lpstr>
      <vt:lpstr>Defining the Market</vt:lpstr>
      <vt:lpstr>Market Segments</vt:lpstr>
      <vt:lpstr>Market Segments</vt:lpstr>
      <vt:lpstr>Market Segments</vt:lpstr>
      <vt:lpstr>Market Segments</vt:lpstr>
      <vt:lpstr>Marketing Mix</vt:lpstr>
      <vt:lpstr>Marketing Mix</vt:lpstr>
      <vt:lpstr>Marketing Mix</vt:lpstr>
      <vt:lpstr>Marketing Mix</vt:lpstr>
      <vt:lpstr>Marketing &amp; Sales</vt:lpstr>
      <vt:lpstr>Marketing &amp; Sales</vt:lpstr>
      <vt:lpstr>Marketing &amp; Sales</vt:lpstr>
      <vt:lpstr>Marketing &amp; Sales</vt:lpstr>
      <vt:lpstr>Aesthetics</vt:lpstr>
      <vt:lpstr>Aesthetics</vt:lpstr>
      <vt:lpstr>Aesthetics</vt:lpstr>
      <vt:lpstr>Slide 34</vt:lpstr>
      <vt:lpstr>Aesthetics</vt:lpstr>
      <vt:lpstr>Contrast &amp; Harmony</vt:lpstr>
      <vt:lpstr>Contrast and Harmony</vt:lpstr>
      <vt:lpstr>Proportion</vt:lpstr>
      <vt:lpstr>Proportion</vt:lpstr>
      <vt:lpstr>Golden Mean Rectangle</vt:lpstr>
      <vt:lpstr>Fibonacci Series</vt:lpstr>
      <vt:lpstr>Symmetric and Asymmetric</vt:lpstr>
      <vt:lpstr>Balance and Movement</vt:lpstr>
      <vt:lpstr>Balance and Movement</vt:lpstr>
      <vt:lpstr>Balance and Movement</vt:lpstr>
      <vt:lpstr>Balance and Movement</vt:lpstr>
      <vt:lpstr>Task - Two Kettles</vt:lpstr>
      <vt:lpstr>Colour</vt:lpstr>
      <vt:lpstr>Slide 49</vt:lpstr>
      <vt:lpstr>Colour Wheel</vt:lpstr>
      <vt:lpstr>Colour Wheel</vt:lpstr>
      <vt:lpstr>Colour Wheel</vt:lpstr>
      <vt:lpstr>Warm Colours</vt:lpstr>
      <vt:lpstr>Cool Colours</vt:lpstr>
      <vt:lpstr>Harmonising Colours</vt:lpstr>
      <vt:lpstr>Contrasting Colours</vt:lpstr>
      <vt:lpstr>Aesthetics: Case Studies</vt:lpstr>
      <vt:lpstr>Ergonomics</vt:lpstr>
      <vt:lpstr>Ergonomics</vt:lpstr>
      <vt:lpstr>Ergonomics - Anthropometrics</vt:lpstr>
      <vt:lpstr>Slide 61</vt:lpstr>
      <vt:lpstr>Ergonomics - Anthropometrics</vt:lpstr>
      <vt:lpstr>Ergonomics - Physiology</vt:lpstr>
      <vt:lpstr>Ergonomics - Physiology</vt:lpstr>
      <vt:lpstr>Ergonomics - Psychology</vt:lpstr>
      <vt:lpstr>Ergonomics - Psychology</vt:lpstr>
      <vt:lpstr>Task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Design</dc:title>
  <dc:creator>Martin</dc:creator>
  <cp:lastModifiedBy>mstringer</cp:lastModifiedBy>
  <cp:revision>45</cp:revision>
  <dcterms:created xsi:type="dcterms:W3CDTF">2009-09-13T20:49:22Z</dcterms:created>
  <dcterms:modified xsi:type="dcterms:W3CDTF">2014-02-05T11:31:17Z</dcterms:modified>
</cp:coreProperties>
</file>