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08" autoAdjust="0"/>
  </p:normalViewPr>
  <p:slideViewPr>
    <p:cSldViewPr>
      <p:cViewPr varScale="1">
        <p:scale>
          <a:sx n="52" d="100"/>
          <a:sy n="5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09A0-1C5B-4F4C-AA03-B123E89C543A}" type="datetimeFigureOut">
              <a:rPr lang="en-GB" smtClean="0"/>
              <a:pPr/>
              <a:t>05/02/2014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61DF-CC71-4F7F-BAA0-B9B8C0DD173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09A0-1C5B-4F4C-AA03-B123E89C543A}" type="datetimeFigureOut">
              <a:rPr lang="en-GB" smtClean="0"/>
              <a:pPr/>
              <a:t>05/02/2014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61DF-CC71-4F7F-BAA0-B9B8C0DD173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09A0-1C5B-4F4C-AA03-B123E89C543A}" type="datetimeFigureOut">
              <a:rPr lang="en-GB" smtClean="0"/>
              <a:pPr/>
              <a:t>05/02/2014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61DF-CC71-4F7F-BAA0-B9B8C0DD173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09A0-1C5B-4F4C-AA03-B123E89C543A}" type="datetimeFigureOut">
              <a:rPr lang="en-GB" smtClean="0"/>
              <a:pPr/>
              <a:t>05/02/2014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61DF-CC71-4F7F-BAA0-B9B8C0DD173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09A0-1C5B-4F4C-AA03-B123E89C543A}" type="datetimeFigureOut">
              <a:rPr lang="en-GB" smtClean="0"/>
              <a:pPr/>
              <a:t>05/02/2014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61DF-CC71-4F7F-BAA0-B9B8C0DD173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09A0-1C5B-4F4C-AA03-B123E89C543A}" type="datetimeFigureOut">
              <a:rPr lang="en-GB" smtClean="0"/>
              <a:pPr/>
              <a:t>05/02/2014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61DF-CC71-4F7F-BAA0-B9B8C0DD173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09A0-1C5B-4F4C-AA03-B123E89C543A}" type="datetimeFigureOut">
              <a:rPr lang="en-GB" smtClean="0"/>
              <a:pPr/>
              <a:t>05/02/2014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61DF-CC71-4F7F-BAA0-B9B8C0DD173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09A0-1C5B-4F4C-AA03-B123E89C543A}" type="datetimeFigureOut">
              <a:rPr lang="en-GB" smtClean="0"/>
              <a:pPr/>
              <a:t>05/02/2014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61DF-CC71-4F7F-BAA0-B9B8C0DD173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09A0-1C5B-4F4C-AA03-B123E89C543A}" type="datetimeFigureOut">
              <a:rPr lang="en-GB" smtClean="0"/>
              <a:pPr/>
              <a:t>05/02/2014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61DF-CC71-4F7F-BAA0-B9B8C0DD173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09A0-1C5B-4F4C-AA03-B123E89C543A}" type="datetimeFigureOut">
              <a:rPr lang="en-GB" smtClean="0"/>
              <a:pPr/>
              <a:t>05/02/2014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61DF-CC71-4F7F-BAA0-B9B8C0DD173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09A0-1C5B-4F4C-AA03-B123E89C543A}" type="datetimeFigureOut">
              <a:rPr lang="en-GB" smtClean="0"/>
              <a:pPr/>
              <a:t>05/02/2014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61DF-CC71-4F7F-BAA0-B9B8C0DD173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009A0-1C5B-4F4C-AA03-B123E89C543A}" type="datetimeFigureOut">
              <a:rPr lang="en-GB" smtClean="0"/>
              <a:pPr/>
              <a:t>05/02/2014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261DF-CC71-4F7F-BAA0-B9B8C0DD173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Product%20Design.pptx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Communicating Ideas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Design ideas can be communicated in different ways.</a:t>
            </a:r>
          </a:p>
          <a:p>
            <a:r>
              <a:rPr lang="en-GB" dirty="0" smtClean="0"/>
              <a:t>Method of communication will depend on which stage the design work is at and who the audience are.</a:t>
            </a:r>
          </a:p>
          <a:p>
            <a:r>
              <a:rPr lang="en-GB" u="sng" dirty="0" smtClean="0">
                <a:solidFill>
                  <a:srgbClr val="FF0000"/>
                </a:solidFill>
              </a:rPr>
              <a:t>Sketches and drawings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are the most common methods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453336"/>
            <a:ext cx="8964488" cy="360040"/>
            <a:chOff x="0" y="6453336"/>
            <a:chExt cx="8964488" cy="360040"/>
          </a:xfrm>
        </p:grpSpPr>
        <p:sp>
          <p:nvSpPr>
            <p:cNvPr id="7" name="Rectangle 6"/>
            <p:cNvSpPr/>
            <p:nvPr/>
          </p:nvSpPr>
          <p:spPr>
            <a:xfrm>
              <a:off x="0" y="6453336"/>
              <a:ext cx="75243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244408" y="6453336"/>
              <a:ext cx="360040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892480" y="6453336"/>
              <a:ext cx="7200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96336" y="6453336"/>
              <a:ext cx="576064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676456" y="6453336"/>
              <a:ext cx="144016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Computer Drawings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Allows changes to be made easily.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453336"/>
            <a:ext cx="8964488" cy="360040"/>
            <a:chOff x="0" y="6453336"/>
            <a:chExt cx="8964488" cy="360040"/>
          </a:xfrm>
        </p:grpSpPr>
        <p:sp>
          <p:nvSpPr>
            <p:cNvPr id="5" name="Rectangle 4"/>
            <p:cNvSpPr/>
            <p:nvPr/>
          </p:nvSpPr>
          <p:spPr>
            <a:xfrm>
              <a:off x="0" y="6453336"/>
              <a:ext cx="75243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44408" y="6453336"/>
              <a:ext cx="360040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892480" y="6453336"/>
              <a:ext cx="7200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96336" y="6453336"/>
              <a:ext cx="576064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676456" y="6453336"/>
              <a:ext cx="144016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8454" t="18500" b="8657"/>
          <a:stretch>
            <a:fillRect/>
          </a:stretch>
        </p:blipFill>
        <p:spPr bwMode="auto">
          <a:xfrm>
            <a:off x="539552" y="2348880"/>
            <a:ext cx="802921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Computer 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Ideal for testing and demonstrating how products will react in real life.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453336"/>
            <a:ext cx="8964488" cy="360040"/>
            <a:chOff x="0" y="6453336"/>
            <a:chExt cx="8964488" cy="360040"/>
          </a:xfrm>
        </p:grpSpPr>
        <p:sp>
          <p:nvSpPr>
            <p:cNvPr id="5" name="Rectangle 4"/>
            <p:cNvSpPr/>
            <p:nvPr/>
          </p:nvSpPr>
          <p:spPr>
            <a:xfrm>
              <a:off x="0" y="6453336"/>
              <a:ext cx="75243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44408" y="6453336"/>
              <a:ext cx="360040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892480" y="6453336"/>
              <a:ext cx="7200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96336" y="6453336"/>
              <a:ext cx="576064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676456" y="6453336"/>
              <a:ext cx="144016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rtin\AppData\Local\Microsoft\Windows\Temporary Internet Files\Content.IE5\I5ZEJXXJ\MC9004135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284984"/>
            <a:ext cx="1950113" cy="18579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World Wide Web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Enables information to be communicated to potential customers all over the world.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453336"/>
            <a:ext cx="8964488" cy="360040"/>
            <a:chOff x="0" y="6453336"/>
            <a:chExt cx="8964488" cy="360040"/>
          </a:xfrm>
        </p:grpSpPr>
        <p:sp>
          <p:nvSpPr>
            <p:cNvPr id="5" name="Rectangle 4"/>
            <p:cNvSpPr/>
            <p:nvPr/>
          </p:nvSpPr>
          <p:spPr>
            <a:xfrm>
              <a:off x="0" y="6453336"/>
              <a:ext cx="75243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44408" y="6453336"/>
              <a:ext cx="360040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892480" y="6453336"/>
              <a:ext cx="7200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96336" y="6453336"/>
              <a:ext cx="576064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676456" y="6453336"/>
              <a:ext cx="144016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26" name="Picture 2" descr="C:\Users\Martin\Downloads\jaku\c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93096"/>
            <a:ext cx="639762" cy="639763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2555776" y="3284984"/>
            <a:ext cx="892349" cy="833437"/>
            <a:chOff x="935038" y="3235325"/>
            <a:chExt cx="892349" cy="833437"/>
          </a:xfrm>
        </p:grpSpPr>
        <p:pic>
          <p:nvPicPr>
            <p:cNvPr id="1027" name="Picture 3" descr="C:\Users\Martin\Downloads\jaku\Icon@2x alt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5038" y="3235325"/>
              <a:ext cx="639762" cy="639763"/>
            </a:xfrm>
            <a:prstGeom prst="rect">
              <a:avLst/>
            </a:prstGeom>
            <a:noFill/>
          </p:spPr>
        </p:pic>
        <p:pic>
          <p:nvPicPr>
            <p:cNvPr id="1028" name="Picture 4" descr="C:\Users\Martin\Downloads\jaku\ma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87624" y="3429000"/>
              <a:ext cx="639763" cy="6397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35 -0.0919 C 0.08976 -0.10232 0.10434 -0.11158 0.12292 -0.11759 C 0.13177 -0.1257 0.15208 -0.12824 0.16337 -0.13056 C 0.17153 -0.13426 0.17951 -0.13195 0.1875 -0.12847 C 0.1908 -0.12709 0.19392 -0.12546 0.19722 -0.12408 C 0.19878 -0.12338 0.20191 -0.12199 0.20191 -0.12176 C 0.20955 -0.11505 0.21892 -0.1088 0.22778 -0.10486 C 0.23108 -0.10347 0.2342 -0.10185 0.2375 -0.10046 C 0.23906 -0.09977 0.24236 -0.09838 0.24236 -0.09815 C 0.24444 -0.0963 0.24653 -0.09375 0.24878 -0.0919 C 0.25035 -0.09074 0.25208 -0.09097 0.25364 -0.08982 C 0.26007 -0.08496 0.26267 -0.07778 0.26979 -0.07477 C 0.27552 -0.06898 0.27847 -0.06273 0.2842 -0.05741 C 0.28871 -0.04074 0.28229 -0.06065 0.29062 -0.04676 C 0.29149 -0.04537 0.29323 -0.03542 0.29392 -0.0338 C 0.29531 -0.03079 0.29722 -0.02801 0.29878 -0.02523 C 0.30243 -0.00972 0.3 -0.01597 0.30521 -0.00579 C 0.30781 0.00463 0.30868 0.01504 0.31337 0.0243 C 0.31285 0.03866 0.31354 0.05324 0.31163 0.06736 C 0.31076 0.07361 0.30521 0.08449 0.30521 0.08472 C 0.30156 0.1037 0.3033 0.09606 0.30035 0.1081 C 0.29774 0.1331 0.29462 0.14815 0.28108 0.1662 C 0.27847 0.17592 0.2743 0.17963 0.26805 0.18565 C 0.26163 0.19838 0.26875 0.18588 0.26007 0.19629 C 0.2566 0.20046 0.25364 0.20486 0.25035 0.20926 C 0.24635 0.21458 0.23594 0.21921 0.23108 0.22222 C 0.21007 0.23472 0.18785 0.24051 0.16493 0.24352 C 0.13854 0.24213 0.10833 0.2419 0.08264 0.23079 C 0.07899 0.22754 0.07448 0.22639 0.07135 0.22222 C 0.07014 0.2206 0.07101 0.21736 0.06979 0.21574 C 0.06805 0.21342 0.06528 0.21342 0.06337 0.21134 C 0.05868 0.20648 0.04271 0.1868 0.03906 0.17916 C 0.03802 0.17708 0.03733 0.1743 0.03594 0.17268 C 0.03403 0.1706 0.03142 0.17014 0.02934 0.16829 C 0.02708 0.16643 0.025 0.16412 0.02292 0.1618 C 0.01684 0.15509 0.0158 0.14954 0.00851 0.14467 C 0.00608 0.14004 0.0026 0.13634 0.00035 0.13171 C -0.00052 0.12986 -0.00035 0.12731 -0.00122 0.12523 C -0.00313 0.12083 -0.00764 0.1125 -0.00764 0.11273 C -0.01007 0.09676 -0.01059 0.08079 -0.01736 0.06736 C -0.01684 0.0493 -0.01684 0.03148 -0.0158 0.01342 C -0.01493 -0.00394 0.00069 -0.02315 0.00851 -0.03588 C 0.01337 -0.04398 0.01875 -0.05417 0.02621 -0.05741 C 0.03177 -0.06898 0.02621 -0.05949 0.0342 -0.06829 C 0.04167 -0.07662 0.06024 -0.09884 0.07135 -0.0919 Z " pathEditMode="relative" rAng="0" ptsTypes="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1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9 0.01227 C -0.0316 0.03542 -0.01493 0.00278 -0.02848 0.02315 C -0.03108 0.02709 -0.0323 0.03241 -0.03507 0.03611 C -0.0382 0.04028 -0.04098 0.04537 -0.04462 0.04885 C -0.04618 0.05024 -0.04809 0.05139 -0.04948 0.05324 C -0.05191 0.05602 -0.05903 0.06783 -0.06407 0.07037 C -0.07709 0.07662 -0.09115 0.07963 -0.10434 0.08542 C -0.11858 0.09167 -0.13143 0.09931 -0.14636 0.10278 C -0.16407 0.10209 -0.18177 0.10162 -0.19948 0.10047 C -0.20834 0.09977 -0.21459 0.09422 -0.22205 0.08982 C -0.23021 0.08519 -0.24098 0.08311 -0.24948 0.08125 C -0.26407 0.07431 -0.27414 0.0507 -0.2882 0.04468 C -0.29757 0.02639 -0.2849 0.04931 -0.29636 0.0338 C -0.29861 0.03079 -0.30139 0.02199 -0.30278 0.01875 C -0.30486 0.01436 -0.3092 0.00579 -0.3092 0.00602 C -0.31146 -0.01319 -0.31667 -0.03148 -0.32049 -0.05 C -0.32223 -0.05856 -0.32309 -0.06736 -0.32535 -0.07592 C -0.32414 -0.11319 -0.32639 -0.14421 -0.31077 -0.17476 C -0.3073 -0.18912 -0.30087 -0.19652 -0.29306 -0.20694 C -0.29167 -0.20879 -0.29115 -0.21157 -0.28976 -0.21342 C -0.28125 -0.22338 -0.26667 -0.23541 -0.25591 -0.23935 C -0.24375 -0.24976 -0.2283 -0.25393 -0.21407 -0.25648 C -0.16893 -0.25532 -0.13594 -0.25439 -0.09462 -0.25 C -0.0842 -0.2456 -0.07292 -0.24351 -0.06233 -0.23935 C -0.05625 -0.23703 -0.05087 -0.23287 -0.04462 -0.23055 C -0.04306 -0.22916 -0.0415 -0.22754 -0.03976 -0.22639 C -0.0382 -0.22546 -0.03629 -0.22592 -0.03507 -0.2243 C -0.03386 -0.22268 -0.03438 -0.21967 -0.03334 -0.21782 C -0.02952 -0.2118 -0.02275 -0.20509 -0.01719 -0.20277 C -0.0125 -0.19652 -0.0099 -0.19027 -0.00434 -0.18541 C -0.0033 -0.18264 -0.00226 -0.17963 -0.00105 -0.17685 C 0.00104 -0.17245 0.00538 -0.16389 0.00538 -0.16365 C 0.00764 -0.15463 0.00955 -0.14537 0.0118 -0.13611 C 0.01059 -0.09375 0.01041 -0.05532 -0.00764 -0.0199 C -0.00973 -0.01111 -0.01337 -0.00208 -0.01719 0.00579 C -0.0191 0.01829 -0.01771 0.01991 -0.02049 0.01227 Z " pathEditMode="relative" rAng="0" ptsTypes="ffffffffffffffffffffffffffffffffffff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tin\AppData\Local\Microsoft\Windows\Temporary Internet Files\Content.IE5\IFPEPWQM\MP90043072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416" y="1196752"/>
            <a:ext cx="5256584" cy="52565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Written 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Often used to communicate more technical information</a:t>
            </a:r>
          </a:p>
          <a:p>
            <a:pPr lvl="1"/>
            <a:r>
              <a:rPr lang="en-GB" sz="2400" dirty="0" smtClean="0"/>
              <a:t>Specifications</a:t>
            </a:r>
          </a:p>
          <a:p>
            <a:pPr lvl="1"/>
            <a:r>
              <a:rPr lang="en-GB" sz="2400" dirty="0" smtClean="0"/>
              <a:t>Test results</a:t>
            </a:r>
          </a:p>
          <a:p>
            <a:pPr lvl="1"/>
            <a:r>
              <a:rPr lang="en-GB" sz="2400" dirty="0" smtClean="0"/>
              <a:t>Evaluation studies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453336"/>
            <a:ext cx="8964488" cy="360040"/>
            <a:chOff x="0" y="6453336"/>
            <a:chExt cx="8964488" cy="360040"/>
          </a:xfrm>
        </p:grpSpPr>
        <p:sp>
          <p:nvSpPr>
            <p:cNvPr id="5" name="Rectangle 4"/>
            <p:cNvSpPr/>
            <p:nvPr/>
          </p:nvSpPr>
          <p:spPr>
            <a:xfrm>
              <a:off x="0" y="6453336"/>
              <a:ext cx="75243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44408" y="6453336"/>
              <a:ext cx="360040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892480" y="6453336"/>
              <a:ext cx="7200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96336" y="6453336"/>
              <a:ext cx="576064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676456" y="6453336"/>
              <a:ext cx="144016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1" name="Picture 10" descr="Untitled-1.png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2413" y="6299270"/>
            <a:ext cx="1701587" cy="558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Communicating 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Designers uses sketches to help visualise products more fully and examine problem areas better</a:t>
            </a:r>
          </a:p>
          <a:p>
            <a:r>
              <a:rPr lang="en-GB" dirty="0" smtClean="0"/>
              <a:t>Written notes, comments and observations are also important methods of recording ideas.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453336"/>
            <a:ext cx="8964488" cy="360040"/>
            <a:chOff x="0" y="6453336"/>
            <a:chExt cx="8964488" cy="360040"/>
          </a:xfrm>
        </p:grpSpPr>
        <p:sp>
          <p:nvSpPr>
            <p:cNvPr id="5" name="Rectangle 4"/>
            <p:cNvSpPr/>
            <p:nvPr/>
          </p:nvSpPr>
          <p:spPr>
            <a:xfrm>
              <a:off x="0" y="6453336"/>
              <a:ext cx="75243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44408" y="6453336"/>
              <a:ext cx="360040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892480" y="6453336"/>
              <a:ext cx="7200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96336" y="6453336"/>
              <a:ext cx="576064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676456" y="6453336"/>
              <a:ext cx="144016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Communicating 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4038600" cy="3489251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GB" dirty="0" smtClean="0"/>
              <a:t>Quick Freehand </a:t>
            </a:r>
            <a:r>
              <a:rPr lang="en-GB" dirty="0"/>
              <a:t>S</a:t>
            </a:r>
            <a:r>
              <a:rPr lang="en-GB" dirty="0" smtClean="0"/>
              <a:t>ketches</a:t>
            </a:r>
          </a:p>
          <a:p>
            <a:r>
              <a:rPr lang="en-GB" dirty="0" smtClean="0"/>
              <a:t>Exploded Drawings</a:t>
            </a:r>
          </a:p>
          <a:p>
            <a:r>
              <a:rPr lang="en-GB" dirty="0" smtClean="0"/>
              <a:t>3-dimensional Drawings</a:t>
            </a:r>
          </a:p>
          <a:p>
            <a:r>
              <a:rPr lang="en-GB" dirty="0" smtClean="0"/>
              <a:t>Presentation Drawings</a:t>
            </a:r>
          </a:p>
          <a:p>
            <a:r>
              <a:rPr lang="en-GB" dirty="0" smtClean="0"/>
              <a:t>Scale Drawings</a:t>
            </a:r>
          </a:p>
          <a:p>
            <a:r>
              <a:rPr lang="en-GB" dirty="0" smtClean="0"/>
              <a:t>Working Drawings</a:t>
            </a:r>
          </a:p>
          <a:p>
            <a:r>
              <a:rPr lang="en-GB" dirty="0" smtClean="0"/>
              <a:t>Computer Drawings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2636912"/>
            <a:ext cx="4038600" cy="3489251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GB" dirty="0" smtClean="0"/>
              <a:t>Computer Simulations</a:t>
            </a:r>
          </a:p>
          <a:p>
            <a:r>
              <a:rPr lang="en-GB" dirty="0" smtClean="0"/>
              <a:t>World Wide Web</a:t>
            </a:r>
          </a:p>
          <a:p>
            <a:r>
              <a:rPr lang="en-GB" dirty="0" smtClean="0"/>
              <a:t>Scale Models</a:t>
            </a:r>
          </a:p>
          <a:p>
            <a:r>
              <a:rPr lang="en-GB" dirty="0" smtClean="0"/>
              <a:t>Prototypes</a:t>
            </a:r>
          </a:p>
          <a:p>
            <a:r>
              <a:rPr lang="en-GB" dirty="0" smtClean="0"/>
              <a:t>Test Pieces</a:t>
            </a:r>
          </a:p>
          <a:p>
            <a:r>
              <a:rPr lang="en-GB" dirty="0" smtClean="0"/>
              <a:t>Written Reports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453336"/>
            <a:ext cx="8964488" cy="360040"/>
            <a:chOff x="0" y="6453336"/>
            <a:chExt cx="8964488" cy="360040"/>
          </a:xfrm>
        </p:grpSpPr>
        <p:sp>
          <p:nvSpPr>
            <p:cNvPr id="5" name="Rectangle 4"/>
            <p:cNvSpPr/>
            <p:nvPr/>
          </p:nvSpPr>
          <p:spPr>
            <a:xfrm>
              <a:off x="0" y="6453336"/>
              <a:ext cx="75243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44408" y="6453336"/>
              <a:ext cx="360040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892480" y="6453336"/>
              <a:ext cx="7200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96336" y="6453336"/>
              <a:ext cx="576064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676456" y="6453336"/>
              <a:ext cx="144016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67544" y="1628801"/>
            <a:ext cx="8208912" cy="9361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dirty="0" smtClean="0"/>
              <a:t>The most common methods of communicating ideas are: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farm8.staticflickr.com/7147/6407388063_5e7390f8bb_o.png?__SQUARESPACE_CACHEVERSION=13223441281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261" y="1458043"/>
            <a:ext cx="6753739" cy="44912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Quick Freehand Sketches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02632" cy="4525963"/>
          </a:xfrm>
        </p:spPr>
        <p:txBody>
          <a:bodyPr/>
          <a:lstStyle/>
          <a:p>
            <a:r>
              <a:rPr lang="en-GB" dirty="0" smtClean="0"/>
              <a:t>Useful for generating ideas quickly.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453336"/>
            <a:ext cx="8964488" cy="360040"/>
            <a:chOff x="0" y="6453336"/>
            <a:chExt cx="8964488" cy="360040"/>
          </a:xfrm>
        </p:grpSpPr>
        <p:sp>
          <p:nvSpPr>
            <p:cNvPr id="5" name="Rectangle 4"/>
            <p:cNvSpPr/>
            <p:nvPr/>
          </p:nvSpPr>
          <p:spPr>
            <a:xfrm>
              <a:off x="0" y="6453336"/>
              <a:ext cx="75243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44408" y="6453336"/>
              <a:ext cx="360040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892480" y="6453336"/>
              <a:ext cx="7200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96336" y="6453336"/>
              <a:ext cx="576064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676456" y="6453336"/>
              <a:ext cx="144016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rm7.staticflickr.com/6040/6375013005_dafe95b3d4_o.png?__SQUARESPACE_CACHEVERSION=13218594218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90511"/>
            <a:ext cx="4818456" cy="52628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Exploded Drawings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Shows how parts join together.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453336"/>
            <a:ext cx="8964488" cy="360040"/>
            <a:chOff x="0" y="6453336"/>
            <a:chExt cx="8964488" cy="360040"/>
          </a:xfrm>
        </p:grpSpPr>
        <p:sp>
          <p:nvSpPr>
            <p:cNvPr id="5" name="Rectangle 4"/>
            <p:cNvSpPr/>
            <p:nvPr/>
          </p:nvSpPr>
          <p:spPr>
            <a:xfrm>
              <a:off x="0" y="6453336"/>
              <a:ext cx="75243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44408" y="6453336"/>
              <a:ext cx="360040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892480" y="6453336"/>
              <a:ext cx="7200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96336" y="6453336"/>
              <a:ext cx="576064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676456" y="6453336"/>
              <a:ext cx="144016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6375009889_95457c8b31_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416397"/>
            <a:ext cx="6541478" cy="5036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3-dimensional Drawings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Excellent for communication ideas to clients and “non-experts”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453336"/>
            <a:ext cx="8964488" cy="360040"/>
            <a:chOff x="0" y="6453336"/>
            <a:chExt cx="8964488" cy="360040"/>
          </a:xfrm>
        </p:grpSpPr>
        <p:sp>
          <p:nvSpPr>
            <p:cNvPr id="5" name="Rectangle 4"/>
            <p:cNvSpPr/>
            <p:nvPr/>
          </p:nvSpPr>
          <p:spPr>
            <a:xfrm>
              <a:off x="0" y="6453336"/>
              <a:ext cx="75243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44408" y="6453336"/>
              <a:ext cx="360040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892480" y="6453336"/>
              <a:ext cx="7200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96336" y="6453336"/>
              <a:ext cx="576064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676456" y="6453336"/>
              <a:ext cx="144016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Presentation Drawings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453336"/>
            <a:ext cx="8964488" cy="360040"/>
            <a:chOff x="0" y="6453336"/>
            <a:chExt cx="8964488" cy="360040"/>
          </a:xfrm>
        </p:grpSpPr>
        <p:sp>
          <p:nvSpPr>
            <p:cNvPr id="5" name="Rectangle 4"/>
            <p:cNvSpPr/>
            <p:nvPr/>
          </p:nvSpPr>
          <p:spPr>
            <a:xfrm>
              <a:off x="0" y="6453336"/>
              <a:ext cx="75243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44408" y="6453336"/>
              <a:ext cx="360040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892480" y="6453336"/>
              <a:ext cx="7200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96336" y="6453336"/>
              <a:ext cx="576064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676456" y="6453336"/>
              <a:ext cx="144016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242" name="Picture 2" descr="http://farm8.staticflickr.com/7159/6407390127_744247c257_o.png?__SQUARESPACE_CACHEVERSION=13223442628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09532"/>
            <a:ext cx="6012160" cy="532827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Used to communicate design proposals and finished solutions. </a:t>
            </a:r>
          </a:p>
          <a:p>
            <a:r>
              <a:rPr lang="en-GB" sz="2400" dirty="0" smtClean="0"/>
              <a:t>Aimed at clients, consumers, </a:t>
            </a:r>
            <a:r>
              <a:rPr lang="en-GB" sz="2400" dirty="0" smtClean="0"/>
              <a:t>retailers.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Scale Drawings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r>
              <a:rPr lang="en-GB" dirty="0" smtClean="0"/>
              <a:t>Used to make scale models or communicate information to manufacturers,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453336"/>
            <a:ext cx="8964488" cy="360040"/>
            <a:chOff x="0" y="6453336"/>
            <a:chExt cx="8964488" cy="360040"/>
          </a:xfrm>
        </p:grpSpPr>
        <p:sp>
          <p:nvSpPr>
            <p:cNvPr id="5" name="Rectangle 4"/>
            <p:cNvSpPr/>
            <p:nvPr/>
          </p:nvSpPr>
          <p:spPr>
            <a:xfrm>
              <a:off x="0" y="6453336"/>
              <a:ext cx="75243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44408" y="6453336"/>
              <a:ext cx="360040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892480" y="6453336"/>
              <a:ext cx="7200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96336" y="6453336"/>
              <a:ext cx="576064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676456" y="6453336"/>
              <a:ext cx="144016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9218" name="Picture 2" descr="http://d951443.u114.weberz.com/images/5_Bombers_scale_drawings/Avro_Lancaster_scale_dra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44824"/>
            <a:ext cx="5448434" cy="3635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Working Drawings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453336"/>
            <a:ext cx="8964488" cy="360040"/>
            <a:chOff x="0" y="6453336"/>
            <a:chExt cx="8964488" cy="360040"/>
          </a:xfrm>
        </p:grpSpPr>
        <p:sp>
          <p:nvSpPr>
            <p:cNvPr id="5" name="Rectangle 4"/>
            <p:cNvSpPr/>
            <p:nvPr/>
          </p:nvSpPr>
          <p:spPr>
            <a:xfrm>
              <a:off x="0" y="6453336"/>
              <a:ext cx="752432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44408" y="6453336"/>
              <a:ext cx="360040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892480" y="6453336"/>
              <a:ext cx="7200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96336" y="6453336"/>
              <a:ext cx="576064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676456" y="6453336"/>
              <a:ext cx="144016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546" t="21282" r="13664" b="9813"/>
          <a:stretch>
            <a:fillRect/>
          </a:stretch>
        </p:blipFill>
        <p:spPr bwMode="auto">
          <a:xfrm>
            <a:off x="2015208" y="1340768"/>
            <a:ext cx="71287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7464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Necessary for all aspects  of product manufacture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230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Communicating Ideas</vt:lpstr>
      <vt:lpstr>Communicating Ideas</vt:lpstr>
      <vt:lpstr>Communicating Ideas</vt:lpstr>
      <vt:lpstr>Quick Freehand Sketches</vt:lpstr>
      <vt:lpstr>Exploded Drawings</vt:lpstr>
      <vt:lpstr>3-dimensional Drawings</vt:lpstr>
      <vt:lpstr>Presentation Drawings</vt:lpstr>
      <vt:lpstr>Scale Drawings</vt:lpstr>
      <vt:lpstr>Working Drawings</vt:lpstr>
      <vt:lpstr>Computer Drawings</vt:lpstr>
      <vt:lpstr>Computer Simulations</vt:lpstr>
      <vt:lpstr>World Wide Web</vt:lpstr>
      <vt:lpstr>Written Reports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Ideas</dc:title>
  <dc:creator>Martin</dc:creator>
  <cp:lastModifiedBy>gmartin</cp:lastModifiedBy>
  <cp:revision>25</cp:revision>
  <dcterms:created xsi:type="dcterms:W3CDTF">2012-03-31T14:07:58Z</dcterms:created>
  <dcterms:modified xsi:type="dcterms:W3CDTF">2014-02-05T15:16:19Z</dcterms:modified>
</cp:coreProperties>
</file>