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087B6-1786-4B36-9DD0-5F7B26E6B3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3BFCC-F763-401E-AB6F-83692A88D8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3412B-5309-407C-BD26-3D6F4BC542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150F7-55E1-4CB8-A1B3-0C2049EC56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4842-5738-4E5E-AF3E-3C1595F349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53CAE-994E-4845-AF8B-05DCA1D7C8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EC587-CA12-492A-9031-E0C12E6014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277D4-62E5-4573-BF59-AEDDCC5119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F92CD-601B-42BA-82AC-7348C88A2C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0D3EE-DA15-4D05-A346-680971E0C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E6039-2954-4933-B749-4FC043E6CD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C2595-29B0-4B6C-870A-72ED654E17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Product%20Design.ppt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smtClean="0"/>
              <a:t>Idea Generation Techniques</a:t>
            </a:r>
            <a:endParaRPr lang="en-US" dirty="0"/>
          </a:p>
        </p:txBody>
      </p:sp>
      <p:sp>
        <p:nvSpPr>
          <p:cNvPr id="4099" name="Rectangle 3"/>
          <p:cNvSpPr>
            <a:spLocks noGrp="1" noChangeArrowheads="1"/>
          </p:cNvSpPr>
          <p:nvPr>
            <p:ph idx="1"/>
          </p:nvPr>
        </p:nvSpPr>
        <p:spPr/>
        <p:txBody>
          <a:bodyPr/>
          <a:lstStyle/>
          <a:p>
            <a:r>
              <a:rPr lang="en-GB"/>
              <a:t>Where do design ideas come from?</a:t>
            </a:r>
            <a:endParaRPr lang="en-US"/>
          </a:p>
        </p:txBody>
      </p:sp>
      <p:sp>
        <p:nvSpPr>
          <p:cNvPr id="4100" name="AutoShape 4"/>
          <p:cNvSpPr>
            <a:spLocks noChangeArrowheads="1"/>
          </p:cNvSpPr>
          <p:nvPr/>
        </p:nvSpPr>
        <p:spPr bwMode="auto">
          <a:xfrm>
            <a:off x="2195513" y="3141663"/>
            <a:ext cx="4968875" cy="2519362"/>
          </a:xfrm>
          <a:prstGeom prst="irregularSeal1">
            <a:avLst/>
          </a:prstGeom>
          <a:solidFill>
            <a:srgbClr val="FFFF00"/>
          </a:solidFill>
          <a:ln w="63500">
            <a:solidFill>
              <a:srgbClr val="FF0000"/>
            </a:solidFill>
            <a:miter lim="800000"/>
            <a:headEnd/>
            <a:tailEnd/>
          </a:ln>
          <a:effectLst/>
        </p:spPr>
        <p:txBody>
          <a:bodyPr wrap="none" anchor="ctr"/>
          <a:lstStyle/>
          <a:p>
            <a:endParaRPr lang="en-GB"/>
          </a:p>
        </p:txBody>
      </p:sp>
      <p:grpSp>
        <p:nvGrpSpPr>
          <p:cNvPr id="5" name="Group 4"/>
          <p:cNvGrpSpPr/>
          <p:nvPr/>
        </p:nvGrpSpPr>
        <p:grpSpPr>
          <a:xfrm>
            <a:off x="0" y="6453336"/>
            <a:ext cx="8964488" cy="360040"/>
            <a:chOff x="0" y="6453336"/>
            <a:chExt cx="8964488" cy="360040"/>
          </a:xfrm>
        </p:grpSpPr>
        <p:sp>
          <p:nvSpPr>
            <p:cNvPr id="6" name="Rectangle 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200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770" decel="100000"/>
                                        <p:tgtEl>
                                          <p:spTgt spid="4100"/>
                                        </p:tgtEl>
                                      </p:cBhvr>
                                    </p:animEffect>
                                    <p:animScale>
                                      <p:cBhvr>
                                        <p:cTn id="8" dur="770" decel="100000"/>
                                        <p:tgtEl>
                                          <p:spTgt spid="4100"/>
                                        </p:tgtEl>
                                      </p:cBhvr>
                                      <p:from x="10000" y="10000"/>
                                      <p:to x="200000" y="450000"/>
                                    </p:animScale>
                                    <p:animScale>
                                      <p:cBhvr>
                                        <p:cTn id="9" dur="1230" accel="100000" fill="hold">
                                          <p:stCondLst>
                                            <p:cond delay="770"/>
                                          </p:stCondLst>
                                        </p:cTn>
                                        <p:tgtEl>
                                          <p:spTgt spid="4100"/>
                                        </p:tgtEl>
                                      </p:cBhvr>
                                      <p:from x="200000" y="450000"/>
                                      <p:to x="100000" y="100000"/>
                                    </p:animScale>
                                    <p:set>
                                      <p:cBhvr>
                                        <p:cTn id="10" dur="770" fill="hold"/>
                                        <p:tgtEl>
                                          <p:spTgt spid="4100"/>
                                        </p:tgtEl>
                                        <p:attrNameLst>
                                          <p:attrName>ppt_x</p:attrName>
                                        </p:attrNameLst>
                                      </p:cBhvr>
                                      <p:to>
                                        <p:strVal val="(0.5)"/>
                                      </p:to>
                                    </p:set>
                                    <p:anim from="(0.5)" to="(#ppt_x)" calcmode="lin" valueType="num">
                                      <p:cBhvr>
                                        <p:cTn id="11" dur="1230" accel="100000" fill="hold">
                                          <p:stCondLst>
                                            <p:cond delay="770"/>
                                          </p:stCondLst>
                                        </p:cTn>
                                        <p:tgtEl>
                                          <p:spTgt spid="4100"/>
                                        </p:tgtEl>
                                        <p:attrNameLst>
                                          <p:attrName>ppt_x</p:attrName>
                                        </p:attrNameLst>
                                      </p:cBhvr>
                                    </p:anim>
                                    <p:set>
                                      <p:cBhvr>
                                        <p:cTn id="12" dur="770" fill="hold"/>
                                        <p:tgtEl>
                                          <p:spTgt spid="4100"/>
                                        </p:tgtEl>
                                        <p:attrNameLst>
                                          <p:attrName>ppt_y</p:attrName>
                                        </p:attrNameLst>
                                      </p:cBhvr>
                                      <p:to>
                                        <p:strVal val="(#ppt_y+0.4)"/>
                                      </p:to>
                                    </p:set>
                                    <p:anim from="(#ppt_y+0.4)" to="(#ppt_y)" calcmode="lin" valueType="num">
                                      <p:cBhvr>
                                        <p:cTn id="13" dur="1230" accel="100000" fill="hold">
                                          <p:stCondLst>
                                            <p:cond delay="770"/>
                                          </p:stCondLst>
                                        </p:cTn>
                                        <p:tgtEl>
                                          <p:spTgt spid="41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mtClean="0"/>
              <a:t>Analogy</a:t>
            </a:r>
            <a:endParaRPr lang="en-US"/>
          </a:p>
        </p:txBody>
      </p:sp>
      <p:sp>
        <p:nvSpPr>
          <p:cNvPr id="11" name="Content Placeholder 10"/>
          <p:cNvSpPr>
            <a:spLocks noGrp="1"/>
          </p:cNvSpPr>
          <p:nvPr>
            <p:ph idx="1"/>
          </p:nvPr>
        </p:nvSpPr>
        <p:spPr/>
        <p:txBody>
          <a:bodyPr>
            <a:normAutofit/>
          </a:bodyPr>
          <a:lstStyle/>
          <a:p>
            <a:r>
              <a:rPr lang="en-GB" sz="2000" dirty="0" smtClean="0"/>
              <a:t>Analogy’s success depends on your ability to identify useful lines of thought. For example engineers faced a problem when designing a new aircraft carrier for the sea harrier jets. The decks were too short for the planes to take off with a full load, unless the carrier steamed at full speed into the wind. It was the analogy which likened this problem to water ski jumping that provided the breakthrough and led to the ramp take off being successfully developed. </a:t>
            </a:r>
            <a:endParaRPr lang="en-GB" sz="2000" dirty="0"/>
          </a:p>
        </p:txBody>
      </p:sp>
      <p:pic>
        <p:nvPicPr>
          <p:cNvPr id="13316" name="Picture 4"/>
          <p:cNvPicPr>
            <a:picLocks noChangeAspect="1" noChangeArrowheads="1"/>
          </p:cNvPicPr>
          <p:nvPr/>
        </p:nvPicPr>
        <p:blipFill>
          <a:blip r:embed="rId2" cstate="print"/>
          <a:srcRect l="1877" t="40964" r="7124" b="9007"/>
          <a:stretch>
            <a:fillRect/>
          </a:stretch>
        </p:blipFill>
        <p:spPr bwMode="auto">
          <a:xfrm>
            <a:off x="827584" y="3789040"/>
            <a:ext cx="7488832" cy="1944216"/>
          </a:xfrm>
          <a:prstGeom prst="rect">
            <a:avLst/>
          </a:prstGeom>
          <a:noFill/>
          <a:ln w="9525">
            <a:noFill/>
            <a:miter lim="800000"/>
            <a:headEnd/>
            <a:tailEnd/>
          </a:ln>
          <a:effectLst/>
        </p:spPr>
      </p:pic>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t>Morphological Analysis</a:t>
            </a:r>
            <a:endParaRPr lang="en-US"/>
          </a:p>
        </p:txBody>
      </p:sp>
      <p:sp>
        <p:nvSpPr>
          <p:cNvPr id="14339" name="Rectangle 3"/>
          <p:cNvSpPr>
            <a:spLocks noGrp="1" noChangeArrowheads="1"/>
          </p:cNvSpPr>
          <p:nvPr>
            <p:ph idx="1"/>
          </p:nvPr>
        </p:nvSpPr>
        <p:spPr/>
        <p:txBody>
          <a:bodyPr>
            <a:normAutofit/>
          </a:bodyPr>
          <a:lstStyle/>
          <a:p>
            <a:r>
              <a:rPr lang="en-GB" sz="2400" dirty="0" smtClean="0"/>
              <a:t>One way to come up with a really good design is to have lots of ideas and then throw away all the bad ones.  Morphological analysis is a simple technique which can suggest thousands of possible ideas.  It is carried out by breaking the problem down into its main features.   Each of these features is written on the top of a separate card and then a variety of options are noted below.  These lists are laid side-by-side and moved up and down at random.  Any interesting combinations are noted for sketching later.</a:t>
            </a:r>
            <a:endParaRPr lang="en-US" sz="2400" dirty="0" smtClean="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mtClean="0"/>
              <a:t>Morphological Analysis</a:t>
            </a:r>
            <a:endParaRPr lang="en-US"/>
          </a:p>
        </p:txBody>
      </p:sp>
      <p:sp>
        <p:nvSpPr>
          <p:cNvPr id="11" name="Content Placeholder 10"/>
          <p:cNvSpPr>
            <a:spLocks noGrp="1"/>
          </p:cNvSpPr>
          <p:nvPr>
            <p:ph idx="1"/>
          </p:nvPr>
        </p:nvSpPr>
        <p:spPr>
          <a:xfrm>
            <a:off x="457200" y="1600200"/>
            <a:ext cx="8229600" cy="4853136"/>
          </a:xfrm>
        </p:spPr>
        <p:txBody>
          <a:bodyPr>
            <a:normAutofit fontScale="92500" lnSpcReduction="20000"/>
          </a:bodyPr>
          <a:lstStyle/>
          <a:p>
            <a:r>
              <a:rPr lang="en-GB" sz="2600" dirty="0" smtClean="0"/>
              <a:t>For example, when creating seating for a country park:</a:t>
            </a:r>
          </a:p>
          <a:p>
            <a:endParaRPr lang="en-GB" sz="2800" dirty="0"/>
          </a:p>
          <a:p>
            <a:endParaRPr lang="en-GB" sz="2800" dirty="0" smtClean="0"/>
          </a:p>
          <a:p>
            <a:endParaRPr lang="en-GB" sz="2800" dirty="0"/>
          </a:p>
          <a:p>
            <a:endParaRPr lang="en-GB" sz="2800" dirty="0" smtClean="0"/>
          </a:p>
          <a:p>
            <a:endParaRPr lang="en-GB" sz="2800" dirty="0"/>
          </a:p>
          <a:p>
            <a:endParaRPr lang="en-GB" sz="2800" dirty="0" smtClean="0"/>
          </a:p>
          <a:p>
            <a:endParaRPr lang="en-GB" sz="2800" dirty="0" smtClean="0"/>
          </a:p>
          <a:p>
            <a:endParaRPr lang="en-GB" sz="2800" dirty="0" smtClean="0"/>
          </a:p>
          <a:p>
            <a:r>
              <a:rPr lang="en-GB" sz="2600" dirty="0" smtClean="0"/>
              <a:t>This combination shown above suggests a traditional styled concrete modular wall mounted seat. If this does not sound promising then do not worry as these lists have 600 (6*5*4*5) possible combinations</a:t>
            </a:r>
            <a:endParaRPr lang="en-GB" sz="26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364" name="Picture 4"/>
          <p:cNvPicPr>
            <a:picLocks noChangeAspect="1" noChangeArrowheads="1"/>
          </p:cNvPicPr>
          <p:nvPr/>
        </p:nvPicPr>
        <p:blipFill>
          <a:blip r:embed="rId2" cstate="print"/>
          <a:srcRect t="11944" b="23875"/>
          <a:stretch>
            <a:fillRect/>
          </a:stretch>
        </p:blipFill>
        <p:spPr bwMode="auto">
          <a:xfrm>
            <a:off x="446088" y="1988840"/>
            <a:ext cx="8229600" cy="3096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smtClean="0"/>
              <a:t>Attribute Analysis</a:t>
            </a:r>
            <a:endParaRPr lang="en-US"/>
          </a:p>
        </p:txBody>
      </p:sp>
      <p:sp>
        <p:nvSpPr>
          <p:cNvPr id="16387" name="Rectangle 3"/>
          <p:cNvSpPr>
            <a:spLocks noGrp="1" noChangeArrowheads="1"/>
          </p:cNvSpPr>
          <p:nvPr>
            <p:ph idx="1"/>
          </p:nvPr>
        </p:nvSpPr>
        <p:spPr/>
        <p:txBody>
          <a:bodyPr/>
          <a:lstStyle/>
          <a:p>
            <a:r>
              <a:rPr lang="en-GB" sz="2400" b="1" u="sng" dirty="0" smtClean="0"/>
              <a:t>Attribute analysis </a:t>
            </a:r>
            <a:r>
              <a:rPr lang="en-GB" sz="2400" dirty="0" smtClean="0"/>
              <a:t>is very similar to </a:t>
            </a:r>
            <a:r>
              <a:rPr lang="en-GB" sz="2400" u="sng" dirty="0" smtClean="0"/>
              <a:t>morphological analysis </a:t>
            </a:r>
            <a:r>
              <a:rPr lang="en-GB" sz="2400" dirty="0" smtClean="0"/>
              <a:t>but its starting point is an existing product.  The main features of the product are noted on a table and then lists of alternatives are written in the columns below.  The alternatives from each column are combined at random and any promising suggestions are noted for sketching later.</a:t>
            </a:r>
          </a:p>
          <a:p>
            <a:endParaRPr lang="en-US"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t>Attribute Analysis</a:t>
            </a:r>
            <a:endParaRPr lang="en-US"/>
          </a:p>
        </p:txBody>
      </p:sp>
      <p:sp>
        <p:nvSpPr>
          <p:cNvPr id="13" name="Content Placeholder 12"/>
          <p:cNvSpPr>
            <a:spLocks noGrp="1"/>
          </p:cNvSpPr>
          <p:nvPr>
            <p:ph idx="1"/>
          </p:nvPr>
        </p:nvSpPr>
        <p:spPr>
          <a:xfrm>
            <a:off x="457200" y="1600200"/>
            <a:ext cx="8229600" cy="4781128"/>
          </a:xfrm>
        </p:spPr>
        <p:txBody>
          <a:bodyPr>
            <a:normAutofit/>
          </a:bodyPr>
          <a:lstStyle/>
          <a:p>
            <a:r>
              <a:rPr lang="en-GB" sz="2000" dirty="0" smtClean="0"/>
              <a:t>For example, when updating the design of the traditional first aid plaster, attribute analysis could be used to break the product down:</a:t>
            </a:r>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r>
              <a:rPr lang="en-GB" sz="2000" dirty="0" smtClean="0"/>
              <a:t>This attribute analysis table has 7776 (6*6*6*6*6) possible combinations for the redesign of a traditional first aid plaster</a:t>
            </a:r>
            <a:endParaRPr lang="en-GB" sz="20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412" name="Picture 4"/>
          <p:cNvPicPr>
            <a:picLocks noChangeAspect="1" noChangeArrowheads="1"/>
          </p:cNvPicPr>
          <p:nvPr/>
        </p:nvPicPr>
        <p:blipFill>
          <a:blip r:embed="rId2" cstate="print"/>
          <a:srcRect l="13385" t="12498" r="9616" b="17498"/>
          <a:stretch>
            <a:fillRect/>
          </a:stretch>
        </p:blipFill>
        <p:spPr bwMode="auto">
          <a:xfrm>
            <a:off x="1547664" y="2276872"/>
            <a:ext cx="6336704" cy="31683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smtClean="0"/>
              <a:t>Technology Transfer</a:t>
            </a:r>
            <a:endParaRPr lang="en-US"/>
          </a:p>
        </p:txBody>
      </p:sp>
      <p:sp>
        <p:nvSpPr>
          <p:cNvPr id="18435" name="Rectangle 3"/>
          <p:cNvSpPr>
            <a:spLocks noGrp="1" noChangeArrowheads="1"/>
          </p:cNvSpPr>
          <p:nvPr>
            <p:ph idx="1"/>
          </p:nvPr>
        </p:nvSpPr>
        <p:spPr/>
        <p:txBody>
          <a:bodyPr>
            <a:normAutofit fontScale="70000" lnSpcReduction="20000"/>
          </a:bodyPr>
          <a:lstStyle/>
          <a:p>
            <a:r>
              <a:rPr lang="en-GB" dirty="0" smtClean="0"/>
              <a:t>New products, ideas and inventions are often the result of a process called associative thinking.  This means that a designer will make a link with the technology in one field of design and use it to provide a new idea or solution in another.  There are many examples, such as:</a:t>
            </a:r>
            <a:endParaRPr lang="en-US" dirty="0" smtClean="0"/>
          </a:p>
          <a:p>
            <a:r>
              <a:rPr lang="en-GB" u="sng" dirty="0" smtClean="0"/>
              <a:t>Laser technology </a:t>
            </a:r>
            <a:r>
              <a:rPr lang="en-GB" dirty="0" smtClean="0"/>
              <a:t>developed for space and defence programmes is now used in DVD systems.</a:t>
            </a:r>
            <a:endParaRPr lang="en-US" dirty="0" smtClean="0"/>
          </a:p>
          <a:p>
            <a:r>
              <a:rPr lang="en-GB" dirty="0" smtClean="0"/>
              <a:t>Dyson adapted the technology found in a sawmill dust extraction system for use in his vacuum cleaners.</a:t>
            </a:r>
            <a:endParaRPr lang="en-US" dirty="0" smtClean="0"/>
          </a:p>
          <a:p>
            <a:r>
              <a:rPr lang="en-GB" dirty="0" smtClean="0"/>
              <a:t>The principle of ski bindings is now used in bicycle SPD pedals and shoes.</a:t>
            </a:r>
            <a:endParaRPr lang="en-US" dirty="0" smtClean="0"/>
          </a:p>
          <a:p>
            <a:r>
              <a:rPr lang="en-GB" dirty="0" smtClean="0"/>
              <a:t>These examples show how a technology which already exists can be transferred without further development and used in the design of a completely new product.</a:t>
            </a:r>
            <a:endParaRPr lang="en-US"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074" name="Picture 2" descr="http://files.turbosquid.com/Preview/2010/12/02__21_40_00/Space_Shuttle_02.jpg54229def-e157-4324-9712-b1134691596eLarger.jpg"/>
          <p:cNvPicPr>
            <a:picLocks noChangeAspect="1" noChangeArrowheads="1"/>
          </p:cNvPicPr>
          <p:nvPr/>
        </p:nvPicPr>
        <p:blipFill>
          <a:blip r:embed="rId2" cstate="print">
            <a:clrChange>
              <a:clrFrom>
                <a:srgbClr val="013275"/>
              </a:clrFrom>
              <a:clrTo>
                <a:srgbClr val="013275">
                  <a:alpha val="0"/>
                </a:srgbClr>
              </a:clrTo>
            </a:clrChange>
          </a:blip>
          <a:srcRect/>
          <a:stretch>
            <a:fillRect/>
          </a:stretch>
        </p:blipFill>
        <p:spPr bwMode="auto">
          <a:xfrm flipH="1">
            <a:off x="7524328" y="0"/>
            <a:ext cx="2277888" cy="23306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mtClean="0"/>
              <a:t>Lateral Thinking</a:t>
            </a:r>
            <a:endParaRPr lang="en-US"/>
          </a:p>
        </p:txBody>
      </p:sp>
      <p:sp>
        <p:nvSpPr>
          <p:cNvPr id="19459" name="Rectangle 3"/>
          <p:cNvSpPr>
            <a:spLocks noGrp="1" noChangeArrowheads="1"/>
          </p:cNvSpPr>
          <p:nvPr>
            <p:ph idx="1"/>
          </p:nvPr>
        </p:nvSpPr>
        <p:spPr/>
        <p:txBody>
          <a:bodyPr>
            <a:normAutofit fontScale="92500" lnSpcReduction="10000"/>
          </a:bodyPr>
          <a:lstStyle/>
          <a:p>
            <a:r>
              <a:rPr lang="en-GB" sz="2800" dirty="0" smtClean="0"/>
              <a:t>We all have habits in the way we think.   These habits can often block our ability to correctly perceive a problem and create a solution.  Lateral thinking is about looking at the problem in a different way and avoiding our everyday vertical type approach to thinking.  </a:t>
            </a:r>
          </a:p>
          <a:p>
            <a:r>
              <a:rPr lang="en-GB" sz="2800" dirty="0" smtClean="0"/>
              <a:t>In lateral thinking, it is not necessary to be right at every step since it is sometimes desirable to be wrong in order to organise and alter information or ideas.  Challenging accepted concepts and information is what makes lateral thinking so important.   Like a young child, lateral thinking constantly asks `why?’</a:t>
            </a:r>
          </a:p>
          <a:p>
            <a:endParaRPr lang="en-US"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mtClean="0"/>
              <a:t>Lateral Thinking</a:t>
            </a:r>
            <a:endParaRPr lang="en-US"/>
          </a:p>
        </p:txBody>
      </p:sp>
      <p:sp>
        <p:nvSpPr>
          <p:cNvPr id="20483" name="Rectangle 3"/>
          <p:cNvSpPr>
            <a:spLocks noGrp="1" noChangeArrowheads="1"/>
          </p:cNvSpPr>
          <p:nvPr>
            <p:ph idx="1"/>
          </p:nvPr>
        </p:nvSpPr>
        <p:spPr/>
        <p:txBody>
          <a:bodyPr>
            <a:normAutofit lnSpcReduction="10000"/>
          </a:bodyPr>
          <a:lstStyle/>
          <a:p>
            <a:r>
              <a:rPr lang="en-GB" sz="2600" dirty="0" smtClean="0"/>
              <a:t>For example, lateral thinking could be used to generate ideas for supporting a table top (</a:t>
            </a:r>
            <a:r>
              <a:rPr lang="en-GB" sz="2600" u="sng" dirty="0" smtClean="0">
                <a:solidFill>
                  <a:srgbClr val="FF0000"/>
                </a:solidFill>
              </a:rPr>
              <a:t>note that the word leg is not used</a:t>
            </a:r>
            <a:r>
              <a:rPr lang="en-GB" sz="2600" dirty="0" smtClean="0"/>
              <a:t>):</a:t>
            </a:r>
          </a:p>
          <a:p>
            <a:pPr lvl="1"/>
            <a:r>
              <a:rPr lang="en-GB" sz="2600" dirty="0" smtClean="0"/>
              <a:t>hang it from the ceiling;</a:t>
            </a:r>
          </a:p>
          <a:p>
            <a:pPr lvl="1"/>
            <a:r>
              <a:rPr lang="en-GB" sz="2600" dirty="0" smtClean="0"/>
              <a:t>the top is the support;</a:t>
            </a:r>
          </a:p>
          <a:p>
            <a:pPr lvl="1"/>
            <a:r>
              <a:rPr lang="en-GB" sz="2600" dirty="0" smtClean="0"/>
              <a:t>use magnets to support the top;</a:t>
            </a:r>
          </a:p>
          <a:p>
            <a:pPr lvl="1"/>
            <a:r>
              <a:rPr lang="en-GB" sz="2600" dirty="0" smtClean="0"/>
              <a:t>attach the top to a wall;</a:t>
            </a:r>
          </a:p>
          <a:p>
            <a:pPr lvl="1"/>
            <a:r>
              <a:rPr lang="en-GB" sz="2600" dirty="0" smtClean="0"/>
              <a:t>support the top with water.</a:t>
            </a:r>
          </a:p>
          <a:p>
            <a:r>
              <a:rPr lang="en-GB" sz="2600" dirty="0" smtClean="0"/>
              <a:t>As before these are starting points which need to be analysed and developed further using sketches.</a:t>
            </a:r>
            <a:endParaRPr lang="en-US" sz="2600" dirty="0" smtClean="0"/>
          </a:p>
          <a:p>
            <a:endParaRPr lang="en-US" dirty="0"/>
          </a:p>
        </p:txBody>
      </p:sp>
      <p:grpSp>
        <p:nvGrpSpPr>
          <p:cNvPr id="5" name="Group 4"/>
          <p:cNvGrpSpPr/>
          <p:nvPr/>
        </p:nvGrpSpPr>
        <p:grpSpPr>
          <a:xfrm>
            <a:off x="0" y="6453336"/>
            <a:ext cx="8964488" cy="360040"/>
            <a:chOff x="0" y="6453336"/>
            <a:chExt cx="8964488" cy="360040"/>
          </a:xfrm>
        </p:grpSpPr>
        <p:sp>
          <p:nvSpPr>
            <p:cNvPr id="6" name="Rectangle 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descr="Untitled-1.png">
            <a:hlinkClick r:id="rId2" action="ppaction://hlinkpres?slideindex=1&amp;slidetitle="/>
          </p:cNvPr>
          <p:cNvPicPr>
            <a:picLocks noChangeAspect="1"/>
          </p:cNvPicPr>
          <p:nvPr/>
        </p:nvPicPr>
        <p:blipFill>
          <a:blip r:embed="rId3" cstate="print"/>
          <a:stretch>
            <a:fillRect/>
          </a:stretch>
        </p:blipFill>
        <p:spPr>
          <a:xfrm>
            <a:off x="7442413" y="6299270"/>
            <a:ext cx="1701587" cy="5587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t>Lifestyle Board</a:t>
            </a:r>
            <a:endParaRPr lang="en-US"/>
          </a:p>
        </p:txBody>
      </p:sp>
      <p:sp>
        <p:nvSpPr>
          <p:cNvPr id="5123" name="Rectangle 3"/>
          <p:cNvSpPr>
            <a:spLocks noGrp="1" noChangeArrowheads="1"/>
          </p:cNvSpPr>
          <p:nvPr>
            <p:ph idx="1"/>
          </p:nvPr>
        </p:nvSpPr>
        <p:spPr/>
        <p:txBody>
          <a:bodyPr>
            <a:normAutofit/>
          </a:bodyPr>
          <a:lstStyle/>
          <a:p>
            <a:r>
              <a:rPr lang="en-GB" sz="2400" dirty="0" smtClean="0"/>
              <a:t>Producing a lifestyle board can be a very easy way of providing an aesthetic direction for the product.  It should be full of visual images which give a snapshot of the lifestyle of the target market.</a:t>
            </a:r>
            <a:endParaRPr lang="en-US"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Lifestyle Board</a:t>
            </a:r>
            <a:endParaRPr lang="en-US"/>
          </a:p>
        </p:txBody>
      </p:sp>
      <p:pic>
        <p:nvPicPr>
          <p:cNvPr id="6148" name="Picture 4" descr="SWScan00092"/>
          <p:cNvPicPr>
            <a:picLocks noGrp="1" noChangeAspect="1" noChangeArrowheads="1"/>
          </p:cNvPicPr>
          <p:nvPr>
            <p:ph idx="1"/>
          </p:nvPr>
        </p:nvPicPr>
        <p:blipFill>
          <a:blip r:embed="rId2" cstate="print"/>
          <a:stretch>
            <a:fillRect/>
          </a:stretch>
        </p:blipFill>
        <p:spPr>
          <a:xfrm>
            <a:off x="683568" y="1090105"/>
            <a:ext cx="7724988" cy="5435239"/>
          </a:xfrm>
          <a:noFill/>
          <a:ln/>
        </p:spPr>
      </p:pic>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mtClean="0"/>
              <a:t>Lifestyle Board</a:t>
            </a:r>
            <a:endParaRPr lang="en-US"/>
          </a:p>
        </p:txBody>
      </p:sp>
      <p:sp>
        <p:nvSpPr>
          <p:cNvPr id="7171" name="Rectangle 3"/>
          <p:cNvSpPr>
            <a:spLocks noGrp="1" noChangeArrowheads="1"/>
          </p:cNvSpPr>
          <p:nvPr>
            <p:ph idx="1"/>
          </p:nvPr>
        </p:nvSpPr>
        <p:spPr/>
        <p:txBody>
          <a:bodyPr>
            <a:normAutofit/>
          </a:bodyPr>
          <a:lstStyle/>
          <a:p>
            <a:r>
              <a:rPr lang="en-GB" sz="2400" dirty="0" smtClean="0"/>
              <a:t>Content of the lifestyle board could contain:</a:t>
            </a:r>
          </a:p>
          <a:p>
            <a:pPr lvl="1"/>
            <a:r>
              <a:rPr lang="en-GB" sz="2400" dirty="0" smtClean="0"/>
              <a:t>the food they eat;</a:t>
            </a:r>
          </a:p>
          <a:p>
            <a:pPr lvl="1"/>
            <a:r>
              <a:rPr lang="en-GB" sz="2400" dirty="0" smtClean="0"/>
              <a:t>the clothes they wear;</a:t>
            </a:r>
          </a:p>
          <a:p>
            <a:pPr lvl="1"/>
            <a:r>
              <a:rPr lang="en-GB" sz="2400" dirty="0" smtClean="0"/>
              <a:t>where they go on holiday;</a:t>
            </a:r>
          </a:p>
          <a:p>
            <a:pPr lvl="1"/>
            <a:r>
              <a:rPr lang="en-GB" sz="2400" dirty="0" smtClean="0"/>
              <a:t>the houses they live in;</a:t>
            </a:r>
          </a:p>
          <a:p>
            <a:pPr lvl="1"/>
            <a:r>
              <a:rPr lang="en-GB" sz="2400" dirty="0" smtClean="0"/>
              <a:t>The cars they drive;</a:t>
            </a:r>
          </a:p>
          <a:p>
            <a:pPr lvl="1"/>
            <a:r>
              <a:rPr lang="en-GB" sz="2400" dirty="0" smtClean="0"/>
              <a:t>the music they listen to; </a:t>
            </a:r>
          </a:p>
          <a:p>
            <a:pPr lvl="1"/>
            <a:r>
              <a:rPr lang="en-GB" sz="2400" dirty="0" smtClean="0"/>
              <a:t>the leisure activities they undertake;</a:t>
            </a:r>
          </a:p>
          <a:p>
            <a:pPr lvl="1"/>
            <a:r>
              <a:rPr lang="en-GB" sz="2400" dirty="0" smtClean="0"/>
              <a:t>the style of furniture in their home;</a:t>
            </a:r>
          </a:p>
          <a:p>
            <a:pPr lvl="1"/>
            <a:r>
              <a:rPr lang="en-GB" sz="2400" dirty="0" smtClean="0"/>
              <a:t>the products they own and aspire to own.</a:t>
            </a:r>
            <a:endParaRPr lang="en-US"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t>Mood Board</a:t>
            </a:r>
            <a:endParaRPr lang="en-US"/>
          </a:p>
        </p:txBody>
      </p:sp>
      <p:sp>
        <p:nvSpPr>
          <p:cNvPr id="8195" name="Rectangle 3"/>
          <p:cNvSpPr>
            <a:spLocks noGrp="1" noChangeArrowheads="1"/>
          </p:cNvSpPr>
          <p:nvPr>
            <p:ph idx="1"/>
          </p:nvPr>
        </p:nvSpPr>
        <p:spPr/>
        <p:txBody>
          <a:bodyPr>
            <a:normAutofit/>
          </a:bodyPr>
          <a:lstStyle/>
          <a:p>
            <a:r>
              <a:rPr lang="en-GB" sz="2400" dirty="0" smtClean="0"/>
              <a:t>A mood board is similar to a lifestyle board in that it brings together visual images from a range of sources and it is used as a stimulus for new ideas.  The difference is that a mood board should create an atmosphere which reflects a chosen mood.</a:t>
            </a:r>
            <a:endParaRPr lang="en-US"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Mood Board</a:t>
            </a:r>
            <a:endParaRPr lang="en-US"/>
          </a:p>
        </p:txBody>
      </p:sp>
      <p:grpSp>
        <p:nvGrpSpPr>
          <p:cNvPr id="9220" name="Group 4"/>
          <p:cNvGrpSpPr>
            <a:grpSpLocks/>
          </p:cNvGrpSpPr>
          <p:nvPr/>
        </p:nvGrpSpPr>
        <p:grpSpPr bwMode="auto">
          <a:xfrm>
            <a:off x="1042988" y="1774825"/>
            <a:ext cx="7080250" cy="4175125"/>
            <a:chOff x="172" y="73"/>
            <a:chExt cx="5943" cy="4037"/>
          </a:xfrm>
        </p:grpSpPr>
        <p:pic>
          <p:nvPicPr>
            <p:cNvPr id="9221" name="Picture 5"/>
            <p:cNvPicPr>
              <a:picLocks noChangeAspect="1" noChangeArrowheads="1"/>
            </p:cNvPicPr>
            <p:nvPr/>
          </p:nvPicPr>
          <p:blipFill>
            <a:blip r:embed="rId2" cstate="print"/>
            <a:srcRect/>
            <a:stretch>
              <a:fillRect/>
            </a:stretch>
          </p:blipFill>
          <p:spPr bwMode="auto">
            <a:xfrm>
              <a:off x="4753" y="1570"/>
              <a:ext cx="1362" cy="1511"/>
            </a:xfrm>
            <a:prstGeom prst="rect">
              <a:avLst/>
            </a:prstGeom>
            <a:noFill/>
            <a:ln w="9525">
              <a:noFill/>
              <a:miter lim="800000"/>
              <a:headEnd/>
              <a:tailEnd/>
            </a:ln>
            <a:effectLst/>
          </p:spPr>
        </p:pic>
        <p:pic>
          <p:nvPicPr>
            <p:cNvPr id="9222" name="Picture 6"/>
            <p:cNvPicPr>
              <a:picLocks noChangeAspect="1" noChangeArrowheads="1"/>
            </p:cNvPicPr>
            <p:nvPr/>
          </p:nvPicPr>
          <p:blipFill>
            <a:blip r:embed="rId3" cstate="print"/>
            <a:srcRect/>
            <a:stretch>
              <a:fillRect/>
            </a:stretch>
          </p:blipFill>
          <p:spPr bwMode="auto">
            <a:xfrm>
              <a:off x="4889" y="935"/>
              <a:ext cx="1089" cy="1008"/>
            </a:xfrm>
            <a:prstGeom prst="rect">
              <a:avLst/>
            </a:prstGeom>
            <a:noFill/>
            <a:ln w="9525">
              <a:noFill/>
              <a:miter lim="800000"/>
              <a:headEnd/>
              <a:tailEnd/>
            </a:ln>
            <a:effectLst/>
          </p:spPr>
        </p:pic>
        <p:pic>
          <p:nvPicPr>
            <p:cNvPr id="9223" name="Picture 7"/>
            <p:cNvPicPr>
              <a:picLocks noChangeAspect="1" noChangeArrowheads="1"/>
            </p:cNvPicPr>
            <p:nvPr/>
          </p:nvPicPr>
          <p:blipFill>
            <a:blip r:embed="rId4" cstate="print"/>
            <a:srcRect/>
            <a:stretch>
              <a:fillRect/>
            </a:stretch>
          </p:blipFill>
          <p:spPr bwMode="auto">
            <a:xfrm>
              <a:off x="4708" y="210"/>
              <a:ext cx="1020" cy="828"/>
            </a:xfrm>
            <a:prstGeom prst="rect">
              <a:avLst/>
            </a:prstGeom>
            <a:noFill/>
            <a:ln w="9525">
              <a:noFill/>
              <a:miter lim="800000"/>
              <a:headEnd/>
              <a:tailEnd/>
            </a:ln>
            <a:effectLst/>
          </p:spPr>
        </p:pic>
        <p:pic>
          <p:nvPicPr>
            <p:cNvPr id="9224" name="Picture 8"/>
            <p:cNvPicPr>
              <a:picLocks noChangeAspect="1" noChangeArrowheads="1"/>
            </p:cNvPicPr>
            <p:nvPr/>
          </p:nvPicPr>
          <p:blipFill>
            <a:blip r:embed="rId5" cstate="print"/>
            <a:srcRect/>
            <a:stretch>
              <a:fillRect/>
            </a:stretch>
          </p:blipFill>
          <p:spPr bwMode="auto">
            <a:xfrm>
              <a:off x="2530" y="164"/>
              <a:ext cx="744" cy="1020"/>
            </a:xfrm>
            <a:prstGeom prst="rect">
              <a:avLst/>
            </a:prstGeom>
            <a:noFill/>
            <a:ln w="9525">
              <a:noFill/>
              <a:miter lim="800000"/>
              <a:headEnd/>
              <a:tailEnd/>
            </a:ln>
            <a:effectLst/>
          </p:spPr>
        </p:pic>
        <p:pic>
          <p:nvPicPr>
            <p:cNvPr id="9225" name="Picture 9"/>
            <p:cNvPicPr>
              <a:picLocks noChangeAspect="1" noChangeArrowheads="1"/>
            </p:cNvPicPr>
            <p:nvPr/>
          </p:nvPicPr>
          <p:blipFill>
            <a:blip r:embed="rId6" cstate="print"/>
            <a:srcRect/>
            <a:stretch>
              <a:fillRect/>
            </a:stretch>
          </p:blipFill>
          <p:spPr bwMode="auto">
            <a:xfrm>
              <a:off x="262" y="1570"/>
              <a:ext cx="1020" cy="828"/>
            </a:xfrm>
            <a:prstGeom prst="rect">
              <a:avLst/>
            </a:prstGeom>
            <a:noFill/>
            <a:ln w="9525">
              <a:noFill/>
              <a:miter lim="800000"/>
              <a:headEnd/>
              <a:tailEnd/>
            </a:ln>
            <a:effectLst/>
          </p:spPr>
        </p:pic>
        <p:pic>
          <p:nvPicPr>
            <p:cNvPr id="9226" name="Picture 10"/>
            <p:cNvPicPr>
              <a:picLocks noChangeAspect="1" noChangeArrowheads="1"/>
            </p:cNvPicPr>
            <p:nvPr/>
          </p:nvPicPr>
          <p:blipFill>
            <a:blip r:embed="rId7" cstate="print"/>
            <a:srcRect/>
            <a:stretch>
              <a:fillRect/>
            </a:stretch>
          </p:blipFill>
          <p:spPr bwMode="auto">
            <a:xfrm>
              <a:off x="308" y="2795"/>
              <a:ext cx="1020" cy="888"/>
            </a:xfrm>
            <a:prstGeom prst="rect">
              <a:avLst/>
            </a:prstGeom>
            <a:noFill/>
            <a:ln w="9525">
              <a:noFill/>
              <a:miter lim="800000"/>
              <a:headEnd/>
              <a:tailEnd/>
            </a:ln>
            <a:effectLst/>
          </p:spPr>
        </p:pic>
        <p:pic>
          <p:nvPicPr>
            <p:cNvPr id="9227" name="Picture 11"/>
            <p:cNvPicPr>
              <a:picLocks noChangeAspect="1" noChangeArrowheads="1"/>
            </p:cNvPicPr>
            <p:nvPr/>
          </p:nvPicPr>
          <p:blipFill>
            <a:blip r:embed="rId8" cstate="print"/>
            <a:srcRect/>
            <a:stretch>
              <a:fillRect/>
            </a:stretch>
          </p:blipFill>
          <p:spPr bwMode="auto">
            <a:xfrm>
              <a:off x="988" y="2205"/>
              <a:ext cx="1020" cy="780"/>
            </a:xfrm>
            <a:prstGeom prst="rect">
              <a:avLst/>
            </a:prstGeom>
            <a:noFill/>
            <a:ln w="9525">
              <a:noFill/>
              <a:miter lim="800000"/>
              <a:headEnd/>
              <a:tailEnd/>
            </a:ln>
            <a:effectLst/>
          </p:spPr>
        </p:pic>
        <p:pic>
          <p:nvPicPr>
            <p:cNvPr id="9228" name="Picture 12"/>
            <p:cNvPicPr>
              <a:picLocks noChangeAspect="1" noChangeArrowheads="1"/>
            </p:cNvPicPr>
            <p:nvPr/>
          </p:nvPicPr>
          <p:blipFill>
            <a:blip r:embed="rId9" cstate="print"/>
            <a:srcRect/>
            <a:stretch>
              <a:fillRect/>
            </a:stretch>
          </p:blipFill>
          <p:spPr bwMode="auto">
            <a:xfrm>
              <a:off x="172" y="164"/>
              <a:ext cx="924" cy="1020"/>
            </a:xfrm>
            <a:prstGeom prst="rect">
              <a:avLst/>
            </a:prstGeom>
            <a:noFill/>
            <a:ln w="9525">
              <a:noFill/>
              <a:miter lim="800000"/>
              <a:headEnd/>
              <a:tailEnd/>
            </a:ln>
            <a:effectLst/>
          </p:spPr>
        </p:pic>
        <p:pic>
          <p:nvPicPr>
            <p:cNvPr id="9229" name="Picture 13"/>
            <p:cNvPicPr>
              <a:picLocks noChangeAspect="1" noChangeArrowheads="1"/>
            </p:cNvPicPr>
            <p:nvPr/>
          </p:nvPicPr>
          <p:blipFill>
            <a:blip r:embed="rId10" cstate="print"/>
            <a:srcRect/>
            <a:stretch>
              <a:fillRect/>
            </a:stretch>
          </p:blipFill>
          <p:spPr bwMode="auto">
            <a:xfrm>
              <a:off x="3800" y="3249"/>
              <a:ext cx="762" cy="726"/>
            </a:xfrm>
            <a:prstGeom prst="rect">
              <a:avLst/>
            </a:prstGeom>
            <a:noFill/>
            <a:ln w="9525">
              <a:noFill/>
              <a:miter lim="800000"/>
              <a:headEnd/>
              <a:tailEnd/>
            </a:ln>
            <a:effectLst/>
          </p:spPr>
        </p:pic>
        <p:pic>
          <p:nvPicPr>
            <p:cNvPr id="9230" name="Picture 14"/>
            <p:cNvPicPr>
              <a:picLocks noChangeAspect="1" noChangeArrowheads="1"/>
            </p:cNvPicPr>
            <p:nvPr/>
          </p:nvPicPr>
          <p:blipFill>
            <a:blip r:embed="rId11" cstate="print"/>
            <a:srcRect/>
            <a:stretch>
              <a:fillRect/>
            </a:stretch>
          </p:blipFill>
          <p:spPr bwMode="auto">
            <a:xfrm>
              <a:off x="2939" y="3203"/>
              <a:ext cx="564" cy="684"/>
            </a:xfrm>
            <a:prstGeom prst="rect">
              <a:avLst/>
            </a:prstGeom>
            <a:noFill/>
            <a:ln w="9525">
              <a:noFill/>
              <a:miter lim="800000"/>
              <a:headEnd/>
              <a:tailEnd/>
            </a:ln>
            <a:effectLst/>
          </p:spPr>
        </p:pic>
        <p:pic>
          <p:nvPicPr>
            <p:cNvPr id="9231" name="Picture 15"/>
            <p:cNvPicPr>
              <a:picLocks noChangeAspect="1" noChangeArrowheads="1"/>
            </p:cNvPicPr>
            <p:nvPr/>
          </p:nvPicPr>
          <p:blipFill>
            <a:blip r:embed="rId12" cstate="print"/>
            <a:srcRect/>
            <a:stretch>
              <a:fillRect/>
            </a:stretch>
          </p:blipFill>
          <p:spPr bwMode="auto">
            <a:xfrm>
              <a:off x="3301" y="2568"/>
              <a:ext cx="696" cy="696"/>
            </a:xfrm>
            <a:prstGeom prst="rect">
              <a:avLst/>
            </a:prstGeom>
            <a:noFill/>
            <a:ln w="9525">
              <a:noFill/>
              <a:miter lim="800000"/>
              <a:headEnd/>
              <a:tailEnd/>
            </a:ln>
            <a:effectLst/>
          </p:spPr>
        </p:pic>
        <p:pic>
          <p:nvPicPr>
            <p:cNvPr id="9232" name="Picture 16"/>
            <p:cNvPicPr>
              <a:picLocks noChangeAspect="1" noChangeArrowheads="1"/>
            </p:cNvPicPr>
            <p:nvPr/>
          </p:nvPicPr>
          <p:blipFill>
            <a:blip r:embed="rId13" cstate="print"/>
            <a:srcRect/>
            <a:stretch>
              <a:fillRect/>
            </a:stretch>
          </p:blipFill>
          <p:spPr bwMode="auto">
            <a:xfrm>
              <a:off x="807" y="890"/>
              <a:ext cx="1020" cy="750"/>
            </a:xfrm>
            <a:prstGeom prst="rect">
              <a:avLst/>
            </a:prstGeom>
            <a:noFill/>
            <a:ln w="9525">
              <a:noFill/>
              <a:miter lim="800000"/>
              <a:headEnd/>
              <a:tailEnd/>
            </a:ln>
            <a:effectLst/>
          </p:spPr>
        </p:pic>
        <p:pic>
          <p:nvPicPr>
            <p:cNvPr id="9233" name="Picture 17"/>
            <p:cNvPicPr>
              <a:picLocks noChangeAspect="1" noChangeArrowheads="1"/>
            </p:cNvPicPr>
            <p:nvPr/>
          </p:nvPicPr>
          <p:blipFill>
            <a:blip r:embed="rId14" cstate="print"/>
            <a:srcRect/>
            <a:stretch>
              <a:fillRect/>
            </a:stretch>
          </p:blipFill>
          <p:spPr bwMode="auto">
            <a:xfrm>
              <a:off x="1578" y="2024"/>
              <a:ext cx="3832" cy="317"/>
            </a:xfrm>
            <a:prstGeom prst="rect">
              <a:avLst/>
            </a:prstGeom>
            <a:noFill/>
            <a:ln w="9525">
              <a:noFill/>
              <a:miter lim="800000"/>
              <a:headEnd/>
              <a:tailEnd/>
            </a:ln>
            <a:effectLst/>
          </p:spPr>
        </p:pic>
        <p:pic>
          <p:nvPicPr>
            <p:cNvPr id="9234" name="Picture 18"/>
            <p:cNvPicPr>
              <a:picLocks noChangeAspect="1" noChangeArrowheads="1"/>
            </p:cNvPicPr>
            <p:nvPr/>
          </p:nvPicPr>
          <p:blipFill>
            <a:blip r:embed="rId15" cstate="print"/>
            <a:srcRect/>
            <a:stretch>
              <a:fillRect/>
            </a:stretch>
          </p:blipFill>
          <p:spPr bwMode="auto">
            <a:xfrm>
              <a:off x="3075" y="754"/>
              <a:ext cx="678" cy="1020"/>
            </a:xfrm>
            <a:prstGeom prst="rect">
              <a:avLst/>
            </a:prstGeom>
            <a:noFill/>
            <a:ln w="9525">
              <a:noFill/>
              <a:miter lim="800000"/>
              <a:headEnd/>
              <a:tailEnd/>
            </a:ln>
            <a:effectLst/>
          </p:spPr>
        </p:pic>
        <p:pic>
          <p:nvPicPr>
            <p:cNvPr id="9235" name="Picture 19"/>
            <p:cNvPicPr>
              <a:picLocks noChangeAspect="1" noChangeArrowheads="1"/>
            </p:cNvPicPr>
            <p:nvPr/>
          </p:nvPicPr>
          <p:blipFill>
            <a:blip r:embed="rId16" cstate="print"/>
            <a:srcRect/>
            <a:stretch>
              <a:fillRect/>
            </a:stretch>
          </p:blipFill>
          <p:spPr bwMode="auto">
            <a:xfrm>
              <a:off x="3982" y="1752"/>
              <a:ext cx="544" cy="771"/>
            </a:xfrm>
            <a:prstGeom prst="rect">
              <a:avLst/>
            </a:prstGeom>
            <a:noFill/>
            <a:ln w="9525">
              <a:noFill/>
              <a:miter lim="800000"/>
              <a:headEnd/>
              <a:tailEnd/>
            </a:ln>
            <a:effectLst/>
          </p:spPr>
        </p:pic>
        <p:pic>
          <p:nvPicPr>
            <p:cNvPr id="9236" name="Picture 20"/>
            <p:cNvPicPr>
              <a:picLocks noChangeAspect="1" noChangeArrowheads="1"/>
            </p:cNvPicPr>
            <p:nvPr/>
          </p:nvPicPr>
          <p:blipFill>
            <a:blip r:embed="rId17" cstate="print"/>
            <a:srcRect/>
            <a:stretch>
              <a:fillRect/>
            </a:stretch>
          </p:blipFill>
          <p:spPr bwMode="auto">
            <a:xfrm>
              <a:off x="2077" y="73"/>
              <a:ext cx="499" cy="4037"/>
            </a:xfrm>
            <a:prstGeom prst="rect">
              <a:avLst/>
            </a:prstGeom>
            <a:noFill/>
            <a:ln w="9525">
              <a:noFill/>
              <a:miter lim="800000"/>
              <a:headEnd/>
              <a:tailEnd/>
            </a:ln>
            <a:effectLst/>
          </p:spPr>
        </p:pic>
        <p:pic>
          <p:nvPicPr>
            <p:cNvPr id="9237" name="Picture 21"/>
            <p:cNvPicPr>
              <a:picLocks noChangeAspect="1" noChangeArrowheads="1"/>
            </p:cNvPicPr>
            <p:nvPr/>
          </p:nvPicPr>
          <p:blipFill>
            <a:blip r:embed="rId18" cstate="print"/>
            <a:srcRect/>
            <a:stretch>
              <a:fillRect/>
            </a:stretch>
          </p:blipFill>
          <p:spPr bwMode="auto">
            <a:xfrm>
              <a:off x="2757" y="1797"/>
              <a:ext cx="786" cy="786"/>
            </a:xfrm>
            <a:prstGeom prst="rect">
              <a:avLst/>
            </a:prstGeom>
            <a:noFill/>
            <a:ln w="9525">
              <a:noFill/>
              <a:miter lim="800000"/>
              <a:headEnd/>
              <a:tailEnd/>
            </a:ln>
            <a:effectLst/>
          </p:spPr>
        </p:pic>
        <p:pic>
          <p:nvPicPr>
            <p:cNvPr id="9238" name="Picture 22"/>
            <p:cNvPicPr>
              <a:picLocks noChangeAspect="1" noChangeArrowheads="1"/>
            </p:cNvPicPr>
            <p:nvPr/>
          </p:nvPicPr>
          <p:blipFill>
            <a:blip r:embed="rId19" cstate="print"/>
            <a:srcRect/>
            <a:stretch>
              <a:fillRect/>
            </a:stretch>
          </p:blipFill>
          <p:spPr bwMode="auto">
            <a:xfrm>
              <a:off x="4708" y="3249"/>
              <a:ext cx="801" cy="801"/>
            </a:xfrm>
            <a:prstGeom prst="rect">
              <a:avLst/>
            </a:prstGeom>
            <a:noFill/>
            <a:ln w="9525">
              <a:noFill/>
              <a:miter lim="800000"/>
              <a:headEnd/>
              <a:tailEnd/>
            </a:ln>
            <a:effectLst/>
          </p:spPr>
        </p:pic>
      </p:grpSp>
      <p:grpSp>
        <p:nvGrpSpPr>
          <p:cNvPr id="22" name="Group 21"/>
          <p:cNvGrpSpPr/>
          <p:nvPr/>
        </p:nvGrpSpPr>
        <p:grpSpPr>
          <a:xfrm>
            <a:off x="0" y="6453336"/>
            <a:ext cx="8964488" cy="360040"/>
            <a:chOff x="0" y="6453336"/>
            <a:chExt cx="8964488" cy="360040"/>
          </a:xfrm>
        </p:grpSpPr>
        <p:sp>
          <p:nvSpPr>
            <p:cNvPr id="23" name="Rectangle 22"/>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mtClean="0"/>
              <a:t>Mood Board</a:t>
            </a:r>
            <a:endParaRPr lang="en-US"/>
          </a:p>
        </p:txBody>
      </p:sp>
      <p:sp>
        <p:nvSpPr>
          <p:cNvPr id="10243" name="Rectangle 3"/>
          <p:cNvSpPr>
            <a:spLocks noGrp="1" noChangeArrowheads="1"/>
          </p:cNvSpPr>
          <p:nvPr>
            <p:ph idx="1"/>
          </p:nvPr>
        </p:nvSpPr>
        <p:spPr/>
        <p:txBody>
          <a:bodyPr>
            <a:normAutofit/>
          </a:bodyPr>
          <a:lstStyle/>
          <a:p>
            <a:r>
              <a:rPr lang="en-GB" sz="2400" dirty="0" smtClean="0"/>
              <a:t>A mood board can also be a way of visual brainstorming where the images created by a mood are recorded and then pictures are found to illustrate them.</a:t>
            </a:r>
            <a:r>
              <a:rPr lang="en-US" sz="2400" dirty="0" smtClean="0"/>
              <a:t> </a:t>
            </a:r>
          </a:p>
          <a:p>
            <a:r>
              <a:rPr lang="en-GB" sz="2400" dirty="0" smtClean="0"/>
              <a:t>A lifestyle board is the result of a much more analytical process where the product’s market segment is studied and visual images are then collected.</a:t>
            </a:r>
            <a:endParaRPr lang="en-US"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mtClean="0"/>
              <a:t>Task</a:t>
            </a:r>
            <a:endParaRPr lang="en-US"/>
          </a:p>
        </p:txBody>
      </p:sp>
      <p:sp>
        <p:nvSpPr>
          <p:cNvPr id="11267" name="Rectangle 3"/>
          <p:cNvSpPr>
            <a:spLocks noGrp="1" noChangeArrowheads="1"/>
          </p:cNvSpPr>
          <p:nvPr>
            <p:ph idx="1"/>
          </p:nvPr>
        </p:nvSpPr>
        <p:spPr/>
        <p:txBody>
          <a:bodyPr/>
          <a:lstStyle/>
          <a:p>
            <a:r>
              <a:rPr lang="en-GB" dirty="0" smtClean="0"/>
              <a:t>Produce a lifestyle or mood board that could be used to illustrate the type of person who would buy garden tool storage</a:t>
            </a:r>
            <a:br>
              <a:rPr lang="en-GB" dirty="0" smtClean="0"/>
            </a:br>
            <a:r>
              <a:rPr lang="en-GB" dirty="0" smtClean="0"/>
              <a:t/>
            </a:r>
            <a:br>
              <a:rPr lang="en-GB" dirty="0" smtClean="0"/>
            </a:br>
            <a:r>
              <a:rPr lang="en-GB" dirty="0" smtClean="0"/>
              <a:t>Or</a:t>
            </a:r>
            <a:br>
              <a:rPr lang="en-GB" dirty="0" smtClean="0"/>
            </a:br>
            <a:endParaRPr lang="en-GB" dirty="0" smtClean="0"/>
          </a:p>
          <a:p>
            <a:r>
              <a:rPr lang="en-GB" dirty="0" smtClean="0"/>
              <a:t>As a visual brainstorming for the product</a:t>
            </a:r>
            <a:endParaRPr lang="en-US" dirty="0" smtClean="0"/>
          </a:p>
          <a:p>
            <a:endParaRPr lang="en-US"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mtClean="0"/>
              <a:t>Analogy</a:t>
            </a:r>
            <a:endParaRPr lang="en-US"/>
          </a:p>
        </p:txBody>
      </p:sp>
      <p:sp>
        <p:nvSpPr>
          <p:cNvPr id="12291" name="Rectangle 3"/>
          <p:cNvSpPr>
            <a:spLocks noGrp="1" noChangeArrowheads="1"/>
          </p:cNvSpPr>
          <p:nvPr>
            <p:ph idx="1"/>
          </p:nvPr>
        </p:nvSpPr>
        <p:spPr/>
        <p:txBody>
          <a:bodyPr>
            <a:normAutofit/>
          </a:bodyPr>
          <a:lstStyle/>
          <a:p>
            <a:r>
              <a:rPr lang="en-GB" sz="2400" dirty="0" smtClean="0"/>
              <a:t>Analogies are very good for discovering things you had not realised about the problem or product and thus enable you to develop new solutions. </a:t>
            </a:r>
          </a:p>
          <a:p>
            <a:r>
              <a:rPr lang="en-GB" sz="2400" dirty="0" smtClean="0"/>
              <a:t>Often an analogy will include the words "... is like ..."</a:t>
            </a:r>
          </a:p>
          <a:p>
            <a:r>
              <a:rPr lang="en-GB" sz="2400" dirty="0" smtClean="0"/>
              <a:t>The first step is to make up an analogy: </a:t>
            </a:r>
            <a:endParaRPr lang="en-US" sz="2400" dirty="0" smtClean="0"/>
          </a:p>
          <a:p>
            <a:pPr lvl="1"/>
            <a:r>
              <a:rPr lang="en-GB" sz="2400" dirty="0" smtClean="0"/>
              <a:t>What does the problem or product remind you of? </a:t>
            </a:r>
            <a:endParaRPr lang="en-US" sz="2400" dirty="0" smtClean="0"/>
          </a:p>
          <a:p>
            <a:pPr lvl="1"/>
            <a:r>
              <a:rPr lang="en-GB" sz="2400" dirty="0" smtClean="0"/>
              <a:t>What other areas of life/work experience similar situations?</a:t>
            </a:r>
            <a:endParaRPr lang="en-US"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TotalTime>
  <Words>974</Words>
  <Application>Microsoft Office PowerPoint</Application>
  <PresentationFormat>On-screen Show (4:3)</PresentationFormat>
  <Paragraphs>77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Idea Generation Techniques</vt:lpstr>
      <vt:lpstr>Lifestyle Board</vt:lpstr>
      <vt:lpstr>Lifestyle Board</vt:lpstr>
      <vt:lpstr>Lifestyle Board</vt:lpstr>
      <vt:lpstr>Mood Board</vt:lpstr>
      <vt:lpstr>Mood Board</vt:lpstr>
      <vt:lpstr>Mood Board</vt:lpstr>
      <vt:lpstr>Task</vt:lpstr>
      <vt:lpstr>Analogy</vt:lpstr>
      <vt:lpstr>Analogy</vt:lpstr>
      <vt:lpstr>Morphological Analysis</vt:lpstr>
      <vt:lpstr>Morphological Analysis</vt:lpstr>
      <vt:lpstr>Attribute Analysis</vt:lpstr>
      <vt:lpstr>Attribute Analysis</vt:lpstr>
      <vt:lpstr>Technology Transfer</vt:lpstr>
      <vt:lpstr>Lateral Thinking</vt:lpstr>
      <vt:lpstr>Lateral Thinking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Design</dc:title>
  <dc:creator>Martin</dc:creator>
  <cp:lastModifiedBy>gmartin</cp:lastModifiedBy>
  <cp:revision>19</cp:revision>
  <dcterms:created xsi:type="dcterms:W3CDTF">2009-08-06T16:07:35Z</dcterms:created>
  <dcterms:modified xsi:type="dcterms:W3CDTF">2014-02-05T15:18:19Z</dcterms:modified>
</cp:coreProperties>
</file>